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media1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9906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4" name="Shape 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텍스트"/>
          <p:cNvSpPr txBox="1"/>
          <p:nvPr>
            <p:ph type="title"/>
          </p:nvPr>
        </p:nvSpPr>
        <p:spPr>
          <a:xfrm>
            <a:off x="742950" y="2125979"/>
            <a:ext cx="8420100" cy="1440181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14" name="본문 첫 번째 줄…"/>
          <p:cNvSpPr txBox="1"/>
          <p:nvPr>
            <p:ph type="body" sz="quarter" idx="1"/>
          </p:nvPr>
        </p:nvSpPr>
        <p:spPr>
          <a:xfrm>
            <a:off x="1485900" y="3840479"/>
            <a:ext cx="6934200" cy="17145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23" name="본문 첫 번째 줄…"/>
          <p:cNvSpPr txBox="1"/>
          <p:nvPr>
            <p:ph type="body" sz="half" idx="1"/>
          </p:nvPr>
        </p:nvSpPr>
        <p:spPr>
          <a:xfrm>
            <a:off x="182477" y="2640851"/>
            <a:ext cx="9285607" cy="146685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2" name="본문 첫 번째 줄…"/>
          <p:cNvSpPr txBox="1"/>
          <p:nvPr>
            <p:ph type="body" sz="half" idx="1"/>
          </p:nvPr>
        </p:nvSpPr>
        <p:spPr>
          <a:xfrm>
            <a:off x="182477" y="2640851"/>
            <a:ext cx="9285607" cy="146685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1" name="본문 첫 번째 줄…"/>
          <p:cNvSpPr txBox="1"/>
          <p:nvPr>
            <p:ph type="body" sz="half" idx="1"/>
          </p:nvPr>
        </p:nvSpPr>
        <p:spPr>
          <a:xfrm>
            <a:off x="495300" y="1577339"/>
            <a:ext cx="4309110" cy="452628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1.jpe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g object 16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" name="bg object 17"/>
          <p:cNvSpPr/>
          <p:nvPr/>
        </p:nvSpPr>
        <p:spPr>
          <a:xfrm>
            <a:off x="495300" y="6461759"/>
            <a:ext cx="641603" cy="24841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" name="제목 텍스트"/>
          <p:cNvSpPr txBox="1"/>
          <p:nvPr>
            <p:ph type="title"/>
          </p:nvPr>
        </p:nvSpPr>
        <p:spPr>
          <a:xfrm>
            <a:off x="574040" y="609888"/>
            <a:ext cx="8757919" cy="330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5" name="본문 첫 번째 줄…"/>
          <p:cNvSpPr txBox="1"/>
          <p:nvPr>
            <p:ph type="body" idx="1"/>
          </p:nvPr>
        </p:nvSpPr>
        <p:spPr>
          <a:xfrm>
            <a:off x="495300" y="1600200"/>
            <a:ext cx="89154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" name="슬라이드 번호"/>
          <p:cNvSpPr txBox="1"/>
          <p:nvPr>
            <p:ph type="sldNum" sz="quarter" idx="2"/>
          </p:nvPr>
        </p:nvSpPr>
        <p:spPr>
          <a:xfrm>
            <a:off x="9112504" y="6418257"/>
            <a:ext cx="303501" cy="1778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indent="121285">
              <a:spcBef>
                <a:spcPts val="200"/>
              </a:spcBef>
              <a:defRPr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2060"/>
          </a:solidFill>
          <a:uFillTx/>
          <a:latin typeface="Malgun Gothic"/>
          <a:ea typeface="Malgun Gothic"/>
          <a:cs typeface="Malgun Gothic"/>
          <a:sym typeface="Malgun Gothic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2060"/>
          </a:solidFill>
          <a:uFillTx/>
          <a:latin typeface="Malgun Gothic"/>
          <a:ea typeface="Malgun Gothic"/>
          <a:cs typeface="Malgun Gothic"/>
          <a:sym typeface="Malgun Gothic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2060"/>
          </a:solidFill>
          <a:uFillTx/>
          <a:latin typeface="Malgun Gothic"/>
          <a:ea typeface="Malgun Gothic"/>
          <a:cs typeface="Malgun Gothic"/>
          <a:sym typeface="Malgun Gothic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2060"/>
          </a:solidFill>
          <a:uFillTx/>
          <a:latin typeface="Malgun Gothic"/>
          <a:ea typeface="Malgun Gothic"/>
          <a:cs typeface="Malgun Gothic"/>
          <a:sym typeface="Malgun Gothic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2060"/>
          </a:solidFill>
          <a:uFillTx/>
          <a:latin typeface="Malgun Gothic"/>
          <a:ea typeface="Malgun Gothic"/>
          <a:cs typeface="Malgun Gothic"/>
          <a:sym typeface="Malgun Gothic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2060"/>
          </a:solidFill>
          <a:uFillTx/>
          <a:latin typeface="Malgun Gothic"/>
          <a:ea typeface="Malgun Gothic"/>
          <a:cs typeface="Malgun Gothic"/>
          <a:sym typeface="Malgun Gothic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2060"/>
          </a:solidFill>
          <a:uFillTx/>
          <a:latin typeface="Malgun Gothic"/>
          <a:ea typeface="Malgun Gothic"/>
          <a:cs typeface="Malgun Gothic"/>
          <a:sym typeface="Malgun Gothic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2060"/>
          </a:solidFill>
          <a:uFillTx/>
          <a:latin typeface="Malgun Gothic"/>
          <a:ea typeface="Malgun Gothic"/>
          <a:cs typeface="Malgun Gothic"/>
          <a:sym typeface="Malgun Gothic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2060"/>
          </a:solidFill>
          <a:uFillTx/>
          <a:latin typeface="Malgun Gothic"/>
          <a:ea typeface="Malgun Gothic"/>
          <a:cs typeface="Malgun Gothic"/>
          <a:sym typeface="Malgun Gothic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rgbClr val="FFFFFF"/>
          </a:solidFill>
          <a:uFillTx/>
          <a:latin typeface="Consolas"/>
          <a:ea typeface="Consolas"/>
          <a:cs typeface="Consolas"/>
          <a:sym typeface="Consolas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rgbClr val="FFFFFF"/>
          </a:solidFill>
          <a:uFillTx/>
          <a:latin typeface="Consolas"/>
          <a:ea typeface="Consolas"/>
          <a:cs typeface="Consolas"/>
          <a:sym typeface="Consolas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rgbClr val="FFFFFF"/>
          </a:solidFill>
          <a:uFillTx/>
          <a:latin typeface="Consolas"/>
          <a:ea typeface="Consolas"/>
          <a:cs typeface="Consolas"/>
          <a:sym typeface="Consolas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rgbClr val="FFFFFF"/>
          </a:solidFill>
          <a:uFillTx/>
          <a:latin typeface="Consolas"/>
          <a:ea typeface="Consolas"/>
          <a:cs typeface="Consolas"/>
          <a:sym typeface="Consolas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rgbClr val="FFFFFF"/>
          </a:solidFill>
          <a:uFillTx/>
          <a:latin typeface="Consolas"/>
          <a:ea typeface="Consolas"/>
          <a:cs typeface="Consolas"/>
          <a:sym typeface="Consolas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rgbClr val="FFFFFF"/>
          </a:solidFill>
          <a:uFillTx/>
          <a:latin typeface="Consolas"/>
          <a:ea typeface="Consolas"/>
          <a:cs typeface="Consolas"/>
          <a:sym typeface="Consolas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rgbClr val="FFFFFF"/>
          </a:solidFill>
          <a:uFillTx/>
          <a:latin typeface="Consolas"/>
          <a:ea typeface="Consolas"/>
          <a:cs typeface="Consolas"/>
          <a:sym typeface="Consolas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rgbClr val="FFFFFF"/>
          </a:solidFill>
          <a:uFillTx/>
          <a:latin typeface="Consolas"/>
          <a:ea typeface="Consolas"/>
          <a:cs typeface="Consolas"/>
          <a:sym typeface="Consolas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rgbClr val="FFFFFF"/>
          </a:solidFill>
          <a:uFillTx/>
          <a:latin typeface="Consolas"/>
          <a:ea typeface="Consolas"/>
          <a:cs typeface="Consolas"/>
          <a:sym typeface="Consolas"/>
        </a:defRPr>
      </a:lvl9pPr>
    </p:bodyStyle>
    <p:otherStyle>
      <a:lvl1pPr marL="0" marR="0" indent="121285" algn="l" defTabSz="914400" rtl="0" latinLnBrk="0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Malgun Gothic"/>
        </a:defRPr>
      </a:lvl1pPr>
      <a:lvl2pPr marL="0" marR="0" indent="457200" algn="l" defTabSz="914400" rtl="0" latinLnBrk="0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Malgun Gothic"/>
        </a:defRPr>
      </a:lvl2pPr>
      <a:lvl3pPr marL="0" marR="0" indent="914400" algn="l" defTabSz="914400" rtl="0" latinLnBrk="0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Malgun Gothic"/>
        </a:defRPr>
      </a:lvl3pPr>
      <a:lvl4pPr marL="0" marR="0" indent="1371600" algn="l" defTabSz="914400" rtl="0" latinLnBrk="0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Malgun Gothic"/>
        </a:defRPr>
      </a:lvl4pPr>
      <a:lvl5pPr marL="0" marR="0" indent="1828800" algn="l" defTabSz="914400" rtl="0" latinLnBrk="0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Malgun Gothic"/>
        </a:defRPr>
      </a:lvl5pPr>
      <a:lvl6pPr marL="0" marR="0" indent="2286000" algn="l" defTabSz="914400" rtl="0" latinLnBrk="0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Malgun Gothic"/>
        </a:defRPr>
      </a:lvl6pPr>
      <a:lvl7pPr marL="0" marR="0" indent="2743200" algn="l" defTabSz="914400" rtl="0" latinLnBrk="0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Malgun Gothic"/>
        </a:defRPr>
      </a:lvl7pPr>
      <a:lvl8pPr marL="0" marR="0" indent="3200400" algn="l" defTabSz="914400" rtl="0" latinLnBrk="0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Malgun Gothic"/>
        </a:defRPr>
      </a:lvl8pPr>
      <a:lvl9pPr marL="0" marR="0" indent="3657600" algn="l" defTabSz="914400" rtl="0" latinLnBrk="0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Malgun Gothic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36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png"/><Relationship Id="rId18" Type="http://schemas.openxmlformats.org/officeDocument/2006/relationships/image" Target="../media/image18.png"/><Relationship Id="rId19" Type="http://schemas.openxmlformats.org/officeDocument/2006/relationships/image" Target="../media/image19.png"/><Relationship Id="rId20" Type="http://schemas.openxmlformats.org/officeDocument/2006/relationships/image" Target="../media/image20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object 2"/>
          <p:cNvSpPr/>
          <p:nvPr/>
        </p:nvSpPr>
        <p:spPr>
          <a:xfrm>
            <a:off x="0" y="-1"/>
            <a:ext cx="9905998" cy="647807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7" name="object 3"/>
          <p:cNvSpPr txBox="1"/>
          <p:nvPr/>
        </p:nvSpPr>
        <p:spPr>
          <a:xfrm>
            <a:off x="1218275" y="2183996"/>
            <a:ext cx="8229111" cy="1183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pc="-5"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FinalTerm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 보고서</a:t>
            </a:r>
          </a:p>
          <a:p>
            <a:pPr indent="12700">
              <a:defRPr spc="-5"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제목 </a:t>
            </a:r>
            <a:r>
              <a:t>: 쓰레기 분류 도우미</a:t>
            </a:r>
          </a:p>
        </p:txBody>
      </p:sp>
      <p:sp>
        <p:nvSpPr>
          <p:cNvPr id="68" name="object 4"/>
          <p:cNvSpPr txBox="1"/>
          <p:nvPr/>
        </p:nvSpPr>
        <p:spPr>
          <a:xfrm>
            <a:off x="6324600" y="3924189"/>
            <a:ext cx="3122788" cy="789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pc="-5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학번</a:t>
            </a:r>
            <a:r>
              <a:t>:</a:t>
            </a:r>
            <a:r>
              <a:t> </a:t>
            </a:r>
            <a:r>
              <a:rPr i="1"/>
              <a:t>2020105579</a:t>
            </a:r>
            <a:endParaRPr i="1"/>
          </a:p>
          <a:p>
            <a:pPr indent="12700">
              <a:spcBef>
                <a:spcPts val="100"/>
              </a:spcBef>
              <a:defRPr spc="-5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이름 </a:t>
            </a:r>
            <a:r>
              <a:t>: 강상욱</a:t>
            </a:r>
          </a:p>
        </p:txBody>
      </p:sp>
      <p:sp>
        <p:nvSpPr>
          <p:cNvPr id="69" name="object 5"/>
          <p:cNvSpPr/>
          <p:nvPr/>
        </p:nvSpPr>
        <p:spPr>
          <a:xfrm>
            <a:off x="3119627" y="5259323"/>
            <a:ext cx="1036321" cy="40233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0" name="object 6"/>
          <p:cNvSpPr txBox="1"/>
          <p:nvPr/>
        </p:nvSpPr>
        <p:spPr>
          <a:xfrm>
            <a:off x="4254215" y="5297713"/>
            <a:ext cx="2418716" cy="281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20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Image </a:t>
            </a:r>
            <a:r>
              <a:rPr spc="-4"/>
              <a:t>Processing</a:t>
            </a:r>
            <a:r>
              <a:rPr spc="-120"/>
              <a:t> </a:t>
            </a:r>
            <a:r>
              <a:t>Lab</a:t>
            </a:r>
          </a:p>
        </p:txBody>
      </p:sp>
      <p:sp>
        <p:nvSpPr>
          <p:cNvPr id="71" name="object 7"/>
          <p:cNvSpPr txBox="1"/>
          <p:nvPr>
            <p:ph type="title"/>
          </p:nvPr>
        </p:nvSpPr>
        <p:spPr>
          <a:xfrm>
            <a:off x="454138" y="630845"/>
            <a:ext cx="5108462" cy="382157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Mobile/WebService Project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제목 1"/>
          <p:cNvSpPr txBox="1"/>
          <p:nvPr>
            <p:ph type="title"/>
          </p:nvPr>
        </p:nvSpPr>
        <p:spPr>
          <a:xfrm>
            <a:off x="574040" y="609888"/>
            <a:ext cx="8757919" cy="307778"/>
          </a:xfrm>
          <a:prstGeom prst="rect">
            <a:avLst/>
          </a:prstGeom>
        </p:spPr>
        <p:txBody>
          <a:bodyPr/>
          <a:lstStyle/>
          <a:p>
            <a:pPr defTabSz="859536">
              <a:defRPr sz="1879">
                <a:solidFill>
                  <a:srgbClr val="1F497D"/>
                </a:solidFill>
              </a:defRPr>
            </a:pPr>
            <a:r>
              <a:t>기능 </a:t>
            </a:r>
            <a:r>
              <a:t>-</a:t>
            </a:r>
            <a:r>
              <a:t> </a:t>
            </a:r>
            <a:r>
              <a:t>1. Edge System(Python </a:t>
            </a:r>
            <a:r>
              <a:t>기반</a:t>
            </a:r>
            <a:r>
              <a:t>, </a:t>
            </a:r>
            <a:r>
              <a:t>공통</a:t>
            </a:r>
            <a:r>
              <a:t>)</a:t>
            </a:r>
          </a:p>
        </p:txBody>
      </p:sp>
      <p:sp>
        <p:nvSpPr>
          <p:cNvPr id="166" name="내용 개체 틀 2"/>
          <p:cNvSpPr txBox="1"/>
          <p:nvPr>
            <p:ph type="body" sz="quarter" idx="1"/>
          </p:nvPr>
        </p:nvSpPr>
        <p:spPr>
          <a:xfrm>
            <a:off x="495300" y="1143000"/>
            <a:ext cx="4309110" cy="1369607"/>
          </a:xfrm>
          <a:prstGeom prst="rect">
            <a:avLst/>
          </a:prstGeom>
        </p:spPr>
        <p:txBody>
          <a:bodyPr/>
          <a:lstStyle/>
          <a:p>
            <a:pPr indent="10134" defTabSz="768095">
              <a:tabLst>
                <a:tab pos="241300" algn="l"/>
              </a:tabLst>
              <a:defRPr spc="-84" sz="1175">
                <a:solidFill>
                  <a:srgbClr val="558ED5"/>
                </a:solidFill>
              </a:defRPr>
            </a:pPr>
            <a:r>
              <a:t>1-5. </a:t>
            </a:r>
            <a:r>
              <a:t>기타 추가기능</a:t>
            </a:r>
          </a:p>
          <a:p>
            <a:pPr defTabSz="384047">
              <a:spcBef>
                <a:spcPts val="1100"/>
              </a:spcBef>
              <a:defRPr b="1" sz="117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검출 신뢰도 필터링 기능</a:t>
            </a:r>
          </a:p>
          <a:p>
            <a:pPr defTabSz="384047">
              <a:spcBef>
                <a:spcPts val="1100"/>
              </a:spcBef>
              <a:defRPr b="1" sz="117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- 설정한 신뢰도(예: 70%) 이상인 객체만 분리수거 가이드 표시</a:t>
            </a:r>
          </a:p>
          <a:p>
            <a:pPr defTabSz="384047">
              <a:spcBef>
                <a:spcPts val="1100"/>
              </a:spcBef>
              <a:defRPr b="1" sz="1175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- 오검출 방지 및 정확도 향상</a:t>
            </a:r>
          </a:p>
        </p:txBody>
      </p:sp>
      <p:pic>
        <p:nvPicPr>
          <p:cNvPr id="167" name="스크린샷 2025-12-19 22.37.32.png" descr="스크린샷 2025-12-19 22.37.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8604" y="2552340"/>
            <a:ext cx="7224935" cy="5943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제목 1"/>
          <p:cNvSpPr txBox="1"/>
          <p:nvPr>
            <p:ph type="title"/>
          </p:nvPr>
        </p:nvSpPr>
        <p:spPr>
          <a:xfrm>
            <a:off x="574040" y="609888"/>
            <a:ext cx="8757919" cy="307778"/>
          </a:xfrm>
          <a:prstGeom prst="rect">
            <a:avLst/>
          </a:prstGeom>
        </p:spPr>
        <p:txBody>
          <a:bodyPr/>
          <a:lstStyle/>
          <a:p>
            <a:pPr defTabSz="859536">
              <a:defRPr sz="1879">
                <a:solidFill>
                  <a:srgbClr val="1F497D"/>
                </a:solidFill>
              </a:defRPr>
            </a:pPr>
            <a:r>
              <a:t>기능 </a:t>
            </a:r>
            <a:r>
              <a:t>-</a:t>
            </a:r>
            <a:r>
              <a:t> </a:t>
            </a:r>
            <a:r>
              <a:t>2. Service System(Python, Django </a:t>
            </a:r>
            <a:r>
              <a:t>기반</a:t>
            </a:r>
            <a:r>
              <a:t>)</a:t>
            </a:r>
          </a:p>
        </p:txBody>
      </p:sp>
      <p:sp>
        <p:nvSpPr>
          <p:cNvPr id="170" name="내용 개체 틀 3"/>
          <p:cNvSpPr txBox="1"/>
          <p:nvPr/>
        </p:nvSpPr>
        <p:spPr>
          <a:xfrm>
            <a:off x="5101590" y="1143000"/>
            <a:ext cx="4309110" cy="1813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indent="12064">
              <a:spcBef>
                <a:spcPts val="100"/>
              </a:spcBef>
              <a:tabLst>
                <a:tab pos="292100" algn="l"/>
              </a:tabLst>
              <a:defRPr spc="-100" sz="1400">
                <a:solidFill>
                  <a:srgbClr val="558ED5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2-2. Image Blog </a:t>
            </a:r>
            <a:r>
              <a:t>및 관리 기능</a:t>
            </a:r>
            <a:r>
              <a:t>(</a:t>
            </a:r>
            <a:r>
              <a:t>공통</a:t>
            </a:r>
            <a:r>
              <a:t>, </a:t>
            </a:r>
            <a:r>
              <a:t>일부 확장 기능 가능</a:t>
            </a:r>
            <a:r>
              <a:t>)</a:t>
            </a:r>
            <a:endParaRPr b="1" spc="-5"/>
          </a:p>
          <a:p>
            <a:pPr marL="120315" indent="-120315" defTabSz="457200">
              <a:buSzPct val="100000"/>
              <a:buChar char="-"/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 spc="-4">
                <a:latin typeface="+mn-lt"/>
                <a:ea typeface="+mn-ea"/>
                <a:cs typeface="+mn-cs"/>
                <a:sym typeface="Helvetica"/>
              </a:rPr>
              <a:t>Post 모델: 제목, 내용, 카테고리, 이미지, 날짜 </a:t>
            </a:r>
            <a:endParaRPr b="1" spc="-4">
              <a:latin typeface="+mn-lt"/>
              <a:ea typeface="+mn-ea"/>
              <a:cs typeface="+mn-cs"/>
              <a:sym typeface="Helvetica"/>
            </a:endParaRPr>
          </a:p>
          <a:p>
            <a:pPr marL="120315" indent="-120315" defTabSz="457200">
              <a:buSzPct val="100000"/>
              <a:buChar char="-"/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 spc="-4">
                <a:latin typeface="+mn-lt"/>
                <a:ea typeface="+mn-ea"/>
                <a:cs typeface="+mn-cs"/>
                <a:sym typeface="Helvetica"/>
              </a:rPr>
              <a:t>Django Admin에서 게시물 관리 가능 </a:t>
            </a:r>
            <a:endParaRPr b="1" spc="-4">
              <a:latin typeface="+mn-lt"/>
              <a:ea typeface="+mn-ea"/>
              <a:cs typeface="+mn-cs"/>
              <a:sym typeface="Helvetica"/>
            </a:endParaRPr>
          </a:p>
          <a:p>
            <a:pPr marL="120315" indent="-120315" defTabSz="457200">
              <a:buSzPct val="100000"/>
              <a:buChar char="-"/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 spc="-4">
                <a:latin typeface="+mn-lt"/>
                <a:ea typeface="+mn-ea"/>
                <a:cs typeface="+mn-cs"/>
                <a:sym typeface="Helvetica"/>
              </a:rPr>
              <a:t>카테고리별 분류 지원</a:t>
            </a:r>
          </a:p>
        </p:txBody>
      </p:sp>
      <p:sp>
        <p:nvSpPr>
          <p:cNvPr id="171" name="내용 개체 틀 2"/>
          <p:cNvSpPr txBox="1"/>
          <p:nvPr>
            <p:ph type="body" sz="quarter" idx="1"/>
          </p:nvPr>
        </p:nvSpPr>
        <p:spPr>
          <a:xfrm>
            <a:off x="495300" y="1143000"/>
            <a:ext cx="4309110" cy="338554"/>
          </a:xfrm>
          <a:prstGeom prst="rect">
            <a:avLst/>
          </a:prstGeom>
        </p:spPr>
        <p:txBody>
          <a:bodyPr/>
          <a:lstStyle/>
          <a:p>
            <a:pPr indent="12064">
              <a:spcBef>
                <a:spcPts val="100"/>
              </a:spcBef>
              <a:tabLst>
                <a:tab pos="292100" algn="l"/>
              </a:tabLst>
              <a:defRPr spc="-100" sz="1400">
                <a:solidFill>
                  <a:srgbClr val="558ED5"/>
                </a:solidFill>
              </a:defRPr>
            </a:pPr>
            <a:r>
              <a:t>2-1. </a:t>
            </a:r>
            <a:r>
              <a:t>사용자 보안 기능</a:t>
            </a:r>
            <a:r>
              <a:t>(</a:t>
            </a:r>
            <a:r>
              <a:t>보안키를 이용한 로그인</a:t>
            </a:r>
            <a:r>
              <a:t>, </a:t>
            </a:r>
            <a:r>
              <a:t>공통</a:t>
            </a:r>
            <a:r>
              <a:t>)</a:t>
            </a:r>
          </a:p>
        </p:txBody>
      </p:sp>
      <p:sp>
        <p:nvSpPr>
          <p:cNvPr id="172" name="Rectangle 1"/>
          <p:cNvSpPr txBox="1"/>
          <p:nvPr/>
        </p:nvSpPr>
        <p:spPr>
          <a:xfrm>
            <a:off x="494347" y="1368287"/>
            <a:ext cx="4311016" cy="850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-</a:t>
            </a:r>
            <a:r>
              <a:t> Django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 프레임워크가 기본 제공하는 강력한 보안 인증 시스템을 적용</a:t>
            </a:r>
          </a:p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-</a:t>
            </a:r>
            <a:r>
              <a:t>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데이터베이스에 접근 권한이 있는 </a:t>
            </a:r>
            <a:r>
              <a:t>'Superuser(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관리자</a:t>
            </a:r>
            <a:r>
              <a:t>)'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계정을 생성하여</a:t>
            </a:r>
            <a:r>
              <a:t>,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인가되지 않은 외부인의 무단 데이터 접근 및 조작을 차단</a:t>
            </a:r>
          </a:p>
        </p:txBody>
      </p:sp>
      <p:pic>
        <p:nvPicPr>
          <p:cNvPr id="173" name="스크린샷 2025-12-19 22.13.53.png" descr="스크린샷 2025-12-19 22.13.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796" y="2669620"/>
            <a:ext cx="4218456" cy="2604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스크린샷 2025-12-19 22.16.32.png" descr="스크린샷 2025-12-19 22.16.3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40631" y="2646231"/>
            <a:ext cx="4676879" cy="26508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제목 1"/>
          <p:cNvSpPr txBox="1"/>
          <p:nvPr>
            <p:ph type="title"/>
          </p:nvPr>
        </p:nvSpPr>
        <p:spPr>
          <a:xfrm>
            <a:off x="574040" y="609888"/>
            <a:ext cx="8757919" cy="307778"/>
          </a:xfrm>
          <a:prstGeom prst="rect">
            <a:avLst/>
          </a:prstGeom>
        </p:spPr>
        <p:txBody>
          <a:bodyPr/>
          <a:lstStyle/>
          <a:p>
            <a:pPr defTabSz="859536">
              <a:defRPr sz="1879">
                <a:solidFill>
                  <a:srgbClr val="1F497D"/>
                </a:solidFill>
              </a:defRPr>
            </a:pPr>
            <a:r>
              <a:t>기능 </a:t>
            </a:r>
            <a:r>
              <a:t>-</a:t>
            </a:r>
            <a:r>
              <a:t> </a:t>
            </a:r>
            <a:r>
              <a:t>2. Service System(Python, Django </a:t>
            </a:r>
            <a:r>
              <a:t>기반</a:t>
            </a:r>
            <a:r>
              <a:t>)</a:t>
            </a:r>
          </a:p>
        </p:txBody>
      </p:sp>
      <p:sp>
        <p:nvSpPr>
          <p:cNvPr id="177" name="내용 개체 틀 2"/>
          <p:cNvSpPr txBox="1"/>
          <p:nvPr/>
        </p:nvSpPr>
        <p:spPr>
          <a:xfrm>
            <a:off x="354796" y="1158498"/>
            <a:ext cx="4309110" cy="913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064">
              <a:spcBef>
                <a:spcPts val="100"/>
              </a:spcBef>
              <a:tabLst>
                <a:tab pos="292100" algn="l"/>
              </a:tabLst>
              <a:defRPr spc="-5" sz="1400">
                <a:solidFill>
                  <a:srgbClr val="558ED5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2-3. </a:t>
            </a:r>
            <a:r>
              <a:t>게시를 위한 </a:t>
            </a:r>
            <a:r>
              <a:t>HTTP Restfull API </a:t>
            </a:r>
            <a:r>
              <a:t>제공</a:t>
            </a:r>
            <a:r>
              <a:t>(</a:t>
            </a:r>
            <a:r>
              <a:t>공통</a:t>
            </a:r>
            <a:r>
              <a:t>)</a:t>
            </a:r>
          </a:p>
          <a:p>
            <a:pPr marL="120315" indent="-120315" defTabSz="457200">
              <a:buSzPct val="100000"/>
              <a:buChar char="-"/>
              <a:defRPr sz="1400">
                <a:latin typeface="+mn-lt"/>
                <a:ea typeface="+mn-ea"/>
                <a:cs typeface="+mn-cs"/>
                <a:sym typeface="Helvetica"/>
              </a:defRPr>
            </a:pPr>
            <a:r>
              <a:t>/api_root/Post/ 엔드포인트로 CRUD 제공 </a:t>
            </a:r>
          </a:p>
          <a:p>
            <a:pPr marL="120315" indent="-120315" defTabSz="457200">
              <a:buSzPct val="100000"/>
              <a:buChar char="-"/>
              <a:defRPr sz="1400">
                <a:latin typeface="+mn-lt"/>
                <a:ea typeface="+mn-ea"/>
                <a:cs typeface="+mn-cs"/>
                <a:sym typeface="Helvetica"/>
              </a:defRPr>
            </a:pPr>
            <a:r>
              <a:t>PostViewSet으로 자동 라우팅 </a:t>
            </a:r>
          </a:p>
          <a:p>
            <a:pPr marL="120315" indent="-120315" defTabSz="457200">
              <a:buSzPct val="100000"/>
              <a:buChar char="-"/>
              <a:defRPr sz="1400">
                <a:latin typeface="+mn-lt"/>
                <a:ea typeface="+mn-ea"/>
                <a:cs typeface="+mn-cs"/>
                <a:sym typeface="Helvetica"/>
              </a:defRPr>
            </a:pPr>
            <a:r>
              <a:t>이미지 파일 업로드 지원</a:t>
            </a:r>
          </a:p>
        </p:txBody>
      </p:sp>
      <p:sp>
        <p:nvSpPr>
          <p:cNvPr id="178" name="내용 개체 틀 3"/>
          <p:cNvSpPr txBox="1"/>
          <p:nvPr/>
        </p:nvSpPr>
        <p:spPr>
          <a:xfrm>
            <a:off x="5012746" y="1044323"/>
            <a:ext cx="4309111" cy="146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064">
              <a:spcBef>
                <a:spcPts val="100"/>
              </a:spcBef>
              <a:tabLst>
                <a:tab pos="292100" algn="l"/>
              </a:tabLst>
              <a:defRPr spc="-5" sz="1400">
                <a:solidFill>
                  <a:srgbClr val="558ED5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2-4. Image </a:t>
            </a:r>
            <a:r>
              <a:t>목록</a:t>
            </a:r>
            <a:r>
              <a:t>, </a:t>
            </a:r>
            <a:r>
              <a:t>획득을 위한 </a:t>
            </a:r>
            <a:r>
              <a:t>HTTP Restfull API </a:t>
            </a:r>
            <a:r>
              <a:t>제공</a:t>
            </a:r>
            <a:r>
              <a:t>(</a:t>
            </a:r>
            <a:r>
              <a:t>신규 추가 필요</a:t>
            </a:r>
            <a:r>
              <a:t>)</a:t>
            </a:r>
            <a:endParaRPr b="1"/>
          </a:p>
          <a:p>
            <a:pPr marL="120315" indent="-120315" defTabSz="457200">
              <a:buSzPct val="100000"/>
              <a:buChar char="-"/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>
                <a:latin typeface="+mn-lt"/>
                <a:ea typeface="+mn-ea"/>
                <a:cs typeface="+mn-cs"/>
                <a:sym typeface="Helvetica"/>
              </a:rPr>
              <a:t>/api/posts/ 엔드포인트로 목록 조회 </a:t>
            </a:r>
            <a:endParaRPr b="1">
              <a:latin typeface="+mn-lt"/>
              <a:ea typeface="+mn-ea"/>
              <a:cs typeface="+mn-cs"/>
              <a:sym typeface="Helvetica"/>
            </a:endParaRPr>
          </a:p>
          <a:p>
            <a:pPr marL="120315" indent="-120315" defTabSz="457200">
              <a:buSzPct val="100000"/>
              <a:buChar char="-"/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>
                <a:latin typeface="+mn-lt"/>
                <a:ea typeface="+mn-ea"/>
                <a:cs typeface="+mn-cs"/>
                <a:sym typeface="Helvetica"/>
              </a:rPr>
              <a:t>카테고리, 날짜 필터링 지원 </a:t>
            </a:r>
            <a:endParaRPr b="1">
              <a:latin typeface="+mn-lt"/>
              <a:ea typeface="+mn-ea"/>
              <a:cs typeface="+mn-cs"/>
              <a:sym typeface="Helvetica"/>
            </a:endParaRPr>
          </a:p>
          <a:p>
            <a:pPr marL="120315" indent="-120315" defTabSz="457200">
              <a:buSzPct val="100000"/>
              <a:buChar char="-"/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>
                <a:latin typeface="+mn-lt"/>
                <a:ea typeface="+mn-ea"/>
                <a:cs typeface="+mn-cs"/>
                <a:sym typeface="Helvetica"/>
              </a:rPr>
              <a:t>페이지네이션 적용 가능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marL="233679" indent="-287654">
              <a:spcBef>
                <a:spcPts val="1400"/>
              </a:spcBef>
              <a:buSzPct val="100000"/>
              <a:buChar char="-"/>
              <a:tabLst>
                <a:tab pos="685800" algn="l"/>
                <a:tab pos="685800" algn="l"/>
              </a:tabLst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pic>
        <p:nvPicPr>
          <p:cNvPr id="179" name="스크린샷 2025-12-19 22.20.25.png" descr="스크린샷 2025-12-19 22.20.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97866" y="2229380"/>
            <a:ext cx="4738871" cy="2685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스크린샷 2025-12-19 22.22.22.png" descr="스크린샷 2025-12-19 22.22.2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0351" y="2180995"/>
            <a:ext cx="3944081" cy="2235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1"/>
          <p:cNvSpPr txBox="1"/>
          <p:nvPr>
            <p:ph type="title"/>
          </p:nvPr>
        </p:nvSpPr>
        <p:spPr>
          <a:xfrm>
            <a:off x="574040" y="609888"/>
            <a:ext cx="8757919" cy="307778"/>
          </a:xfrm>
          <a:prstGeom prst="rect">
            <a:avLst/>
          </a:prstGeom>
        </p:spPr>
        <p:txBody>
          <a:bodyPr/>
          <a:lstStyle/>
          <a:p>
            <a:pPr defTabSz="859536">
              <a:defRPr sz="1879">
                <a:solidFill>
                  <a:srgbClr val="1F497D"/>
                </a:solidFill>
              </a:defRPr>
            </a:pPr>
            <a:r>
              <a:t>기능 </a:t>
            </a:r>
            <a:r>
              <a:t>-</a:t>
            </a:r>
            <a:r>
              <a:t> </a:t>
            </a:r>
            <a:r>
              <a:t>2. Service System(Python, Django </a:t>
            </a:r>
            <a:r>
              <a:t>기반</a:t>
            </a:r>
            <a:r>
              <a:t>)</a:t>
            </a:r>
          </a:p>
        </p:txBody>
      </p:sp>
      <p:sp>
        <p:nvSpPr>
          <p:cNvPr id="183" name="내용 개체 틀 2"/>
          <p:cNvSpPr txBox="1"/>
          <p:nvPr>
            <p:ph type="body" sz="quarter" idx="1"/>
          </p:nvPr>
        </p:nvSpPr>
        <p:spPr>
          <a:xfrm>
            <a:off x="495300" y="1143000"/>
            <a:ext cx="4309110" cy="1369607"/>
          </a:xfrm>
          <a:prstGeom prst="rect">
            <a:avLst/>
          </a:prstGeom>
        </p:spPr>
        <p:txBody>
          <a:bodyPr/>
          <a:lstStyle/>
          <a:p>
            <a:pPr indent="12064">
              <a:spcBef>
                <a:spcPts val="100"/>
              </a:spcBef>
              <a:tabLst>
                <a:tab pos="292100" algn="l"/>
              </a:tabLst>
              <a:defRPr spc="-100" sz="1400">
                <a:solidFill>
                  <a:srgbClr val="558ED5"/>
                </a:solidFill>
              </a:defRPr>
            </a:pPr>
            <a:r>
              <a:t>2-5. </a:t>
            </a:r>
            <a:r>
              <a:t>기타 추가기능</a:t>
            </a:r>
          </a:p>
          <a:p>
            <a:pPr indent="12064">
              <a:spcBef>
                <a:spcPts val="100"/>
              </a:spcBef>
              <a:tabLst>
                <a:tab pos="292100" algn="l"/>
              </a:tabLst>
              <a:defRPr spc="-100" sz="1400">
                <a:solidFill>
                  <a:srgbClr val="000000"/>
                </a:solidFill>
              </a:defRPr>
            </a:pPr>
            <a:r>
              <a:t>- RecyclingGuide 모델로 가이드 정보 관리</a:t>
            </a:r>
          </a:p>
          <a:p>
            <a:pPr indent="12064">
              <a:spcBef>
                <a:spcPts val="100"/>
              </a:spcBef>
              <a:tabLst>
                <a:tab pos="292100" algn="l"/>
              </a:tabLst>
              <a:defRPr spc="-100" sz="1400">
                <a:solidFill>
                  <a:srgbClr val="000000"/>
                </a:solidFill>
              </a:defRPr>
            </a:pPr>
            <a:r>
              <a:t>- 물품별 분리수거 방법 상세 저장</a:t>
            </a:r>
          </a:p>
          <a:p>
            <a:pPr indent="12064">
              <a:spcBef>
                <a:spcPts val="100"/>
              </a:spcBef>
              <a:tabLst>
                <a:tab pos="292100" algn="l"/>
              </a:tabLst>
              <a:defRPr spc="-100" sz="1400">
                <a:solidFill>
                  <a:srgbClr val="000000"/>
                </a:solidFill>
              </a:defRPr>
            </a:pPr>
            <a:r>
              <a:t>- /api_root/Guide/ API로 조회 가능</a:t>
            </a:r>
          </a:p>
        </p:txBody>
      </p:sp>
      <p:sp>
        <p:nvSpPr>
          <p:cNvPr id="184" name="내용 개체 틀 3"/>
          <p:cNvSpPr txBox="1"/>
          <p:nvPr/>
        </p:nvSpPr>
        <p:spPr>
          <a:xfrm>
            <a:off x="5101590" y="1143000"/>
            <a:ext cx="4309110" cy="1597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indent="12064">
              <a:spcBef>
                <a:spcPts val="100"/>
              </a:spcBef>
              <a:tabLst>
                <a:tab pos="292100" algn="l"/>
              </a:tabLst>
              <a:defRPr spc="-100" sz="1400">
                <a:solidFill>
                  <a:srgbClr val="558ED5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2-6. </a:t>
            </a:r>
            <a:r>
              <a:t>기타 추가기능</a:t>
            </a:r>
            <a:endParaRPr spc="-71" sz="1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12064">
              <a:spcBef>
                <a:spcPts val="100"/>
              </a:spcBef>
              <a:tabLst>
                <a:tab pos="292100" algn="l"/>
              </a:tabLst>
              <a:defRPr spc="-100" sz="1400">
                <a:latin typeface="+mn-lt"/>
                <a:ea typeface="+mn-ea"/>
                <a:cs typeface="+mn-cs"/>
                <a:sym typeface="Helvetica"/>
              </a:defRPr>
            </a:pPr>
            <a:r>
              <a:rPr spc="-71" sz="1000">
                <a:latin typeface="Consolas"/>
                <a:ea typeface="Consolas"/>
                <a:cs typeface="Consolas"/>
                <a:sym typeface="Consolas"/>
              </a:rPr>
              <a:t>- Django 템플릿으로 웹 페이지 제공</a:t>
            </a:r>
            <a:endParaRPr spc="-71" sz="1000">
              <a:latin typeface="Consolas"/>
              <a:ea typeface="Consolas"/>
              <a:cs typeface="Consolas"/>
              <a:sym typeface="Consolas"/>
            </a:endParaRPr>
          </a:p>
          <a:p>
            <a:pPr indent="12064">
              <a:spcBef>
                <a:spcPts val="100"/>
              </a:spcBef>
              <a:tabLst>
                <a:tab pos="292100" algn="l"/>
              </a:tabLst>
              <a:defRPr spc="-100" sz="1400">
                <a:latin typeface="+mn-lt"/>
                <a:ea typeface="+mn-ea"/>
                <a:cs typeface="+mn-cs"/>
                <a:sym typeface="Helvetica"/>
              </a:defRPr>
            </a:pPr>
            <a:r>
              <a:rPr spc="-71" sz="1000">
                <a:latin typeface="Consolas"/>
                <a:ea typeface="Consolas"/>
                <a:cs typeface="Consolas"/>
                <a:sym typeface="Consolas"/>
              </a:rPr>
              <a:t>- 반응형 디자인으로 모바일 브라우저 지원</a:t>
            </a:r>
            <a:endParaRPr spc="-71" sz="1000">
              <a:latin typeface="Consolas"/>
              <a:ea typeface="Consolas"/>
              <a:cs typeface="Consolas"/>
              <a:sym typeface="Consolas"/>
            </a:endParaRPr>
          </a:p>
          <a:p>
            <a:pPr indent="12064">
              <a:spcBef>
                <a:spcPts val="100"/>
              </a:spcBef>
              <a:tabLst>
                <a:tab pos="292100" algn="l"/>
              </a:tabLst>
              <a:defRPr spc="-100" sz="1400">
                <a:latin typeface="+mn-lt"/>
                <a:ea typeface="+mn-ea"/>
                <a:cs typeface="+mn-cs"/>
                <a:sym typeface="Helvetica"/>
              </a:defRPr>
            </a:pPr>
            <a:r>
              <a:rPr spc="-71" sz="1000">
                <a:latin typeface="Consolas"/>
                <a:ea typeface="Consolas"/>
                <a:cs typeface="Consolas"/>
                <a:sym typeface="Consolas"/>
              </a:rPr>
              <a:t>- 게시물 목록 및 상세 페이지</a:t>
            </a:r>
            <a:endParaRPr spc="-71" sz="10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85" name="스크린샷 2025-12-19 22.23.48.png" descr="스크린샷 2025-12-19 22.23.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897" y="2149315"/>
            <a:ext cx="3977101" cy="2254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스크린샷 2025-12-19 22.24.10.png" descr="스크린샷 2025-12-19 22.24.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48191" y="2149315"/>
            <a:ext cx="3977100" cy="22542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제목 1"/>
          <p:cNvSpPr txBox="1"/>
          <p:nvPr>
            <p:ph type="title"/>
          </p:nvPr>
        </p:nvSpPr>
        <p:spPr>
          <a:xfrm>
            <a:off x="574040" y="609888"/>
            <a:ext cx="8757919" cy="307778"/>
          </a:xfrm>
          <a:prstGeom prst="rect">
            <a:avLst/>
          </a:prstGeom>
        </p:spPr>
        <p:txBody>
          <a:bodyPr/>
          <a:lstStyle/>
          <a:p>
            <a:pPr defTabSz="859536">
              <a:defRPr sz="1879">
                <a:solidFill>
                  <a:srgbClr val="1F497D"/>
                </a:solidFill>
              </a:defRPr>
            </a:pPr>
            <a:r>
              <a:t>기능 </a:t>
            </a:r>
            <a:r>
              <a:t>-</a:t>
            </a:r>
            <a:r>
              <a:t> </a:t>
            </a:r>
            <a:r>
              <a:t>3. Client System(Android, Java</a:t>
            </a:r>
            <a:r>
              <a:t>기반</a:t>
            </a:r>
            <a:r>
              <a:t>, </a:t>
            </a:r>
            <a:r>
              <a:t>개별 제안</a:t>
            </a:r>
            <a:r>
              <a:t>)</a:t>
            </a:r>
          </a:p>
        </p:txBody>
      </p:sp>
      <p:sp>
        <p:nvSpPr>
          <p:cNvPr id="189" name="내용 개체 틀 2"/>
          <p:cNvSpPr txBox="1"/>
          <p:nvPr>
            <p:ph type="body" sz="quarter" idx="1"/>
          </p:nvPr>
        </p:nvSpPr>
        <p:spPr>
          <a:xfrm>
            <a:off x="495300" y="1143000"/>
            <a:ext cx="4309110" cy="1597874"/>
          </a:xfrm>
          <a:prstGeom prst="rect">
            <a:avLst/>
          </a:prstGeom>
        </p:spPr>
        <p:txBody>
          <a:bodyPr/>
          <a:lstStyle/>
          <a:p>
            <a:pPr indent="12064">
              <a:spcBef>
                <a:spcPts val="100"/>
              </a:spcBef>
              <a:tabLst>
                <a:tab pos="292100" algn="l"/>
              </a:tabLst>
              <a:defRPr spc="-100" sz="1400">
                <a:solidFill>
                  <a:srgbClr val="558ED5"/>
                </a:solidFill>
              </a:defRPr>
            </a:pPr>
            <a:r>
              <a:t>3.1. Image list view </a:t>
            </a:r>
            <a:r>
              <a:t>기능</a:t>
            </a:r>
            <a:r>
              <a:t>(</a:t>
            </a:r>
            <a:r>
              <a:t>공통 기능</a:t>
            </a:r>
            <a:r>
              <a:t>, </a:t>
            </a:r>
            <a:r>
              <a:t>개별 제안</a:t>
            </a:r>
            <a:r>
              <a:t>)</a:t>
            </a:r>
          </a:p>
          <a:p>
            <a:pPr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- RecyclerView로 검출 기록 목록 표시 </a:t>
            </a:r>
          </a:p>
          <a:p>
            <a:pPr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- 썸네일 이미지, 제목, 카테고리, 날짜 표시</a:t>
            </a:r>
          </a:p>
        </p:txBody>
      </p:sp>
      <p:sp>
        <p:nvSpPr>
          <p:cNvPr id="190" name="내용 개체 틀 3"/>
          <p:cNvSpPr txBox="1"/>
          <p:nvPr/>
        </p:nvSpPr>
        <p:spPr>
          <a:xfrm>
            <a:off x="5101590" y="1143000"/>
            <a:ext cx="4309110" cy="1813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indent="12064">
              <a:spcBef>
                <a:spcPts val="100"/>
              </a:spcBef>
              <a:tabLst>
                <a:tab pos="292100" algn="l"/>
              </a:tabLst>
              <a:defRPr spc="-100" sz="1400">
                <a:solidFill>
                  <a:srgbClr val="558ED5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3.2. Image </a:t>
            </a:r>
            <a:r>
              <a:t>목록</a:t>
            </a:r>
            <a:r>
              <a:t>, </a:t>
            </a:r>
            <a:r>
              <a:t>획득을 위한 </a:t>
            </a:r>
            <a:r>
              <a:t>HTTP Restfull API </a:t>
            </a:r>
            <a:r>
              <a:t>사용</a:t>
            </a:r>
            <a:r>
              <a:t>(</a:t>
            </a:r>
            <a:r>
              <a:t>신규 추가 필요</a:t>
            </a:r>
            <a:r>
              <a:t>)</a:t>
            </a:r>
            <a:endParaRPr b="1" spc="-5"/>
          </a:p>
          <a:p>
            <a:pPr marL="120315" indent="-120315" defTabSz="457200">
              <a:buSzPct val="100000"/>
              <a:buChar char="-"/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 spc="-4">
                <a:latin typeface="+mn-lt"/>
                <a:ea typeface="+mn-ea"/>
                <a:cs typeface="+mn-cs"/>
                <a:sym typeface="Helvetica"/>
              </a:rPr>
              <a:t>Retrofit2 라이브러리로 API 통신 </a:t>
            </a:r>
            <a:endParaRPr b="1" spc="-4">
              <a:latin typeface="+mn-lt"/>
              <a:ea typeface="+mn-ea"/>
              <a:cs typeface="+mn-cs"/>
              <a:sym typeface="Helvetica"/>
            </a:endParaRPr>
          </a:p>
          <a:p>
            <a:pPr marL="120315" indent="-120315" defTabSz="457200">
              <a:buSzPct val="100000"/>
              <a:buChar char="-"/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 spc="-4">
                <a:latin typeface="+mn-lt"/>
                <a:ea typeface="+mn-ea"/>
                <a:cs typeface="+mn-cs"/>
                <a:sym typeface="Helvetica"/>
              </a:rPr>
              <a:t>Gson 컨버터로 JSON 파싱 </a:t>
            </a:r>
            <a:endParaRPr b="1" spc="-4">
              <a:latin typeface="+mn-lt"/>
              <a:ea typeface="+mn-ea"/>
              <a:cs typeface="+mn-cs"/>
              <a:sym typeface="Helvetica"/>
            </a:endParaRPr>
          </a:p>
          <a:p>
            <a:pPr marL="120315" indent="-120315" defTabSz="457200">
              <a:buSzPct val="100000"/>
              <a:buChar char="-"/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 spc="-4">
                <a:latin typeface="+mn-lt"/>
                <a:ea typeface="+mn-ea"/>
                <a:cs typeface="+mn-cs"/>
                <a:sym typeface="Helvetica"/>
              </a:rPr>
              <a:t>OkHttp 인터셉터로 로깅</a:t>
            </a:r>
          </a:p>
        </p:txBody>
      </p:sp>
      <p:pic>
        <p:nvPicPr>
          <p:cNvPr id="191" name="스크린샷 2025-12-19 22.26.16.png" descr="스크린샷 2025-12-19 22.26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2560" y="1844728"/>
            <a:ext cx="2885989" cy="4282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스크린샷 2025-12-19 22.27.17.png" descr="스크린샷 2025-12-19 22.27.1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62186" y="2404066"/>
            <a:ext cx="5556392" cy="36087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제목 1"/>
          <p:cNvSpPr txBox="1"/>
          <p:nvPr>
            <p:ph type="title"/>
          </p:nvPr>
        </p:nvSpPr>
        <p:spPr>
          <a:xfrm>
            <a:off x="574040" y="609888"/>
            <a:ext cx="8757919" cy="307778"/>
          </a:xfrm>
          <a:prstGeom prst="rect">
            <a:avLst/>
          </a:prstGeom>
        </p:spPr>
        <p:txBody>
          <a:bodyPr/>
          <a:lstStyle/>
          <a:p>
            <a:pPr defTabSz="859536">
              <a:defRPr sz="1879">
                <a:solidFill>
                  <a:srgbClr val="1F497D"/>
                </a:solidFill>
              </a:defRPr>
            </a:pPr>
            <a:r>
              <a:t>기능 </a:t>
            </a:r>
            <a:r>
              <a:t>-</a:t>
            </a:r>
            <a:r>
              <a:t> </a:t>
            </a:r>
            <a:r>
              <a:t>3. Client System(Android, Java</a:t>
            </a:r>
            <a:r>
              <a:t>기반</a:t>
            </a:r>
            <a:r>
              <a:t>, </a:t>
            </a:r>
            <a:r>
              <a:t>개별 제안</a:t>
            </a:r>
            <a:r>
              <a:t>)</a:t>
            </a:r>
          </a:p>
        </p:txBody>
      </p:sp>
      <p:sp>
        <p:nvSpPr>
          <p:cNvPr id="195" name="내용 개체 틀 2"/>
          <p:cNvSpPr txBox="1"/>
          <p:nvPr/>
        </p:nvSpPr>
        <p:spPr>
          <a:xfrm>
            <a:off x="328965" y="1106837"/>
            <a:ext cx="4309111" cy="1573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064">
              <a:spcBef>
                <a:spcPts val="100"/>
              </a:spcBef>
              <a:tabLst>
                <a:tab pos="292100" algn="l"/>
              </a:tabLst>
              <a:defRPr spc="-5" sz="1400">
                <a:solidFill>
                  <a:srgbClr val="558ED5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3.3. </a:t>
            </a:r>
            <a:r>
              <a:t>공통기능 및 추가기능을 활용한 사용자 시나리오 및 </a:t>
            </a:r>
            <a:r>
              <a:t>UI </a:t>
            </a:r>
            <a:r>
              <a:t>제공 </a:t>
            </a:r>
            <a:r>
              <a:t>(</a:t>
            </a:r>
            <a:r>
              <a:t>신규 추가 필요</a:t>
            </a:r>
            <a:r>
              <a:t>)</a:t>
            </a:r>
            <a:endParaRPr spc="-3" sz="1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40368" indent="-140368" defTabSz="457200">
              <a:buSzPct val="100000"/>
              <a:buChar char="-"/>
              <a:defRPr sz="1400">
                <a:latin typeface="+mn-lt"/>
                <a:ea typeface="+mn-ea"/>
                <a:cs typeface="+mn-cs"/>
                <a:sym typeface="Helvetica"/>
              </a:defRPr>
            </a:pPr>
            <a:r>
              <a:t>Material Design 적용 </a:t>
            </a:r>
          </a:p>
          <a:p>
            <a:pPr marL="140368" indent="-140368" defTabSz="457200">
              <a:buSzPct val="100000"/>
              <a:buChar char="-"/>
              <a:defRPr sz="1400">
                <a:latin typeface="+mn-lt"/>
                <a:ea typeface="+mn-ea"/>
                <a:cs typeface="+mn-cs"/>
                <a:sym typeface="Helvetica"/>
              </a:defRPr>
            </a:pPr>
            <a:r>
              <a:t>직관적인 카드 형태 UI </a:t>
            </a:r>
          </a:p>
          <a:p>
            <a:pPr marL="140368" indent="-140368" defTabSz="457200">
              <a:buSzPct val="100000"/>
              <a:buChar char="-"/>
              <a:defRPr sz="1400">
                <a:latin typeface="+mn-lt"/>
                <a:ea typeface="+mn-ea"/>
                <a:cs typeface="+mn-cs"/>
                <a:sym typeface="Helvetica"/>
              </a:defRPr>
            </a:pPr>
            <a:r>
              <a:t>상세 페이지에서 분리수거 가이드 확인</a:t>
            </a:r>
            <a:endParaRPr sz="1200"/>
          </a:p>
          <a:p>
            <a:pPr marL="233679" indent="-287654">
              <a:spcBef>
                <a:spcPts val="1400"/>
              </a:spcBef>
              <a:buSzPct val="100000"/>
              <a:buChar char="-"/>
              <a:tabLst>
                <a:tab pos="685800" algn="l"/>
                <a:tab pos="685800" algn="l"/>
              </a:tabLst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96" name="내용 개체 틀 3"/>
          <p:cNvSpPr txBox="1"/>
          <p:nvPr/>
        </p:nvSpPr>
        <p:spPr>
          <a:xfrm>
            <a:off x="5051492" y="1158498"/>
            <a:ext cx="4309111" cy="1573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064">
              <a:spcBef>
                <a:spcPts val="100"/>
              </a:spcBef>
              <a:tabLst>
                <a:tab pos="292100" algn="l"/>
              </a:tabLst>
              <a:defRPr spc="-5" sz="1400">
                <a:solidFill>
                  <a:srgbClr val="558ED5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3-4. </a:t>
            </a:r>
            <a:r>
              <a:t>기타 추가 기능</a:t>
            </a:r>
            <a:endParaRPr i="1">
              <a:solidFill>
                <a:srgbClr val="FF0000"/>
              </a:solidFill>
            </a:endParaRPr>
          </a:p>
          <a:p>
            <a:pPr marL="140368" indent="-140368" defTabSz="457200">
              <a:buSzPct val="100000"/>
              <a:buChar char="-"/>
              <a:defRPr sz="1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Glide 라이브러리로 이미지 로딩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marL="140368" indent="-140368" defTabSz="457200">
              <a:buSzPct val="100000"/>
              <a:buChar char="-"/>
              <a:defRPr sz="1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썸네일 캐싱으로 성능 향상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marL="140368" indent="-140368" defTabSz="457200">
              <a:buSzPct val="100000"/>
              <a:buChar char="-"/>
              <a:defRPr sz="1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placeholder 이미지 적용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marL="140368" indent="-140368" defTabSz="457200">
              <a:buSzPct val="100000"/>
              <a:buChar char="-"/>
              <a:defRPr sz="1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드래그로 새로고침</a:t>
            </a:r>
            <a:endParaRPr sz="1200">
              <a:latin typeface="+mn-lt"/>
              <a:ea typeface="+mn-ea"/>
              <a:cs typeface="+mn-cs"/>
              <a:sym typeface="Helvetica"/>
            </a:endParaRPr>
          </a:p>
          <a:p>
            <a:pPr marL="233679" indent="-287654">
              <a:spcBef>
                <a:spcPts val="1400"/>
              </a:spcBef>
              <a:buSzPct val="100000"/>
              <a:buChar char="-"/>
              <a:tabLst>
                <a:tab pos="685800" algn="l"/>
                <a:tab pos="685800" algn="l"/>
              </a:tabLst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pic>
        <p:nvPicPr>
          <p:cNvPr id="197" name="스크린샷 2025-12-19 22.29.42.png" descr="스크린샷 2025-12-19 22.29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0828" y="2247840"/>
            <a:ext cx="2119614" cy="4209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스크린샷 2025-12-19 22.30.50.png" descr="스크린샷 2025-12-19 22.30.5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22088" y="2401057"/>
            <a:ext cx="2119614" cy="42097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object 2"/>
          <p:cNvSpPr txBox="1"/>
          <p:nvPr/>
        </p:nvSpPr>
        <p:spPr>
          <a:xfrm>
            <a:off x="1208504" y="6499574"/>
            <a:ext cx="1705611" cy="19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14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Image </a:t>
            </a:r>
            <a:r>
              <a:rPr spc="-5"/>
              <a:t>Processing</a:t>
            </a:r>
            <a:r>
              <a:rPr spc="-70"/>
              <a:t> </a:t>
            </a:r>
            <a:r>
              <a:t>Lab</a:t>
            </a:r>
          </a:p>
        </p:txBody>
      </p:sp>
      <p:sp>
        <p:nvSpPr>
          <p:cNvPr id="201" name="object 3"/>
          <p:cNvSpPr txBox="1"/>
          <p:nvPr>
            <p:ph type="title"/>
          </p:nvPr>
        </p:nvSpPr>
        <p:spPr>
          <a:xfrm>
            <a:off x="574040" y="609888"/>
            <a:ext cx="7807960" cy="321243"/>
          </a:xfrm>
          <a:prstGeom prst="rect">
            <a:avLst/>
          </a:prstGeom>
        </p:spPr>
        <p:txBody>
          <a:bodyPr/>
          <a:lstStyle/>
          <a:p>
            <a:pPr indent="12319" defTabSz="886968">
              <a:defRPr sz="1940"/>
            </a:pPr>
            <a:r>
              <a:t>기능</a:t>
            </a:r>
            <a:r>
              <a:rPr i="1">
                <a:solidFill>
                  <a:srgbClr val="FF0000"/>
                </a:solidFill>
              </a:rPr>
              <a:t>(</a:t>
            </a:r>
            <a:r>
              <a:rPr i="1">
                <a:solidFill>
                  <a:srgbClr val="FF0000"/>
                </a:solidFill>
              </a:rPr>
              <a:t>부족한 설명 추거</a:t>
            </a:r>
            <a:r>
              <a:rPr i="1">
                <a:solidFill>
                  <a:srgbClr val="FF0000"/>
                </a:solidFill>
              </a:rPr>
              <a:t>,</a:t>
            </a:r>
            <a:r>
              <a:rPr i="1">
                <a:solidFill>
                  <a:srgbClr val="FF0000"/>
                </a:solidFill>
              </a:rPr>
              <a:t> 신규 또는 추가 기능 중심</a:t>
            </a:r>
            <a:r>
              <a:rPr i="1">
                <a:solidFill>
                  <a:srgbClr val="FF0000"/>
                </a:solidFill>
              </a:rPr>
              <a:t>,</a:t>
            </a:r>
            <a:r>
              <a:rPr i="1">
                <a:solidFill>
                  <a:srgbClr val="FF0000"/>
                </a:solidFill>
              </a:rPr>
              <a:t> 페이지 추가 가능</a:t>
            </a:r>
            <a:r>
              <a:rPr i="1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202" name="object 4"/>
          <p:cNvSpPr txBox="1"/>
          <p:nvPr/>
        </p:nvSpPr>
        <p:spPr>
          <a:xfrm>
            <a:off x="574040" y="1138151"/>
            <a:ext cx="8080376" cy="5049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99084" indent="-287020">
              <a:spcBef>
                <a:spcPts val="100"/>
              </a:spcBef>
              <a:buSzPct val="100000"/>
              <a:buChar char="❖"/>
              <a:tabLst>
                <a:tab pos="292100" algn="l"/>
              </a:tabLst>
              <a:defRPr spc="-4" sz="2000">
                <a:solidFill>
                  <a:srgbClr val="558ED5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EDGE system</a:t>
            </a:r>
          </a:p>
          <a:p>
            <a:pPr marL="200526" indent="-200526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pc="-4" sz="2000">
                <a:latin typeface="+mn-lt"/>
                <a:ea typeface="+mn-ea"/>
                <a:cs typeface="+mn-cs"/>
                <a:sym typeface="Helvetica"/>
              </a:defRPr>
            </a:pPr>
            <a:r>
              <a:t>웹캠/카메라로 실시간 객체 검출 </a:t>
            </a:r>
          </a:p>
          <a:p>
            <a:pPr marL="200526" indent="-200526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pc="-4" sz="2000">
                <a:latin typeface="+mn-lt"/>
                <a:ea typeface="+mn-ea"/>
                <a:cs typeface="+mn-cs"/>
                <a:sym typeface="Helvetica"/>
              </a:defRPr>
            </a:pPr>
            <a:r>
              <a:t>분리수거 카테고리 자동 분류</a:t>
            </a:r>
          </a:p>
          <a:p>
            <a:pPr marL="200526" indent="-200526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pc="-4" sz="2000">
                <a:latin typeface="+mn-lt"/>
                <a:ea typeface="+mn-ea"/>
                <a:cs typeface="+mn-cs"/>
                <a:sym typeface="Helvetica"/>
              </a:defRPr>
            </a:pPr>
            <a:r>
              <a:t>검출 결과를 서버로 전송</a:t>
            </a:r>
          </a:p>
          <a:p>
            <a:pPr>
              <a:spcBef>
                <a:spcPts val="100"/>
              </a:spcBef>
              <a:tabLst>
                <a:tab pos="292100" algn="l"/>
              </a:tabLst>
              <a:defRPr spc="-4" sz="2000">
                <a:solidFill>
                  <a:srgbClr val="558ED5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  <a:p>
            <a:pPr marL="299084" indent="-287020">
              <a:spcBef>
                <a:spcPts val="100"/>
              </a:spcBef>
              <a:buSzPct val="100000"/>
              <a:buChar char="❖"/>
              <a:tabLst>
                <a:tab pos="292100" algn="l"/>
              </a:tabLst>
              <a:defRPr spc="-4" sz="2000">
                <a:solidFill>
                  <a:srgbClr val="558ED5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Server system</a:t>
            </a:r>
          </a:p>
          <a:p>
            <a:pPr marL="200526" indent="-200526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pc="-4" sz="2000">
                <a:latin typeface="+mn-lt"/>
                <a:ea typeface="+mn-ea"/>
                <a:cs typeface="+mn-cs"/>
                <a:sym typeface="Helvetica"/>
              </a:defRPr>
            </a:pPr>
            <a:r>
              <a:t>검출 기록 저장 및 관리 </a:t>
            </a:r>
          </a:p>
          <a:p>
            <a:pPr marL="200526" indent="-200526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pc="-4" sz="2000">
                <a:latin typeface="+mn-lt"/>
                <a:ea typeface="+mn-ea"/>
                <a:cs typeface="+mn-cs"/>
                <a:sym typeface="Helvetica"/>
              </a:defRPr>
            </a:pPr>
            <a:r>
              <a:t>RESTful API로 데이터 제공 </a:t>
            </a:r>
          </a:p>
          <a:p>
            <a:pPr marL="200526" indent="-200526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pc="-4" sz="2000">
                <a:latin typeface="+mn-lt"/>
                <a:ea typeface="+mn-ea"/>
                <a:cs typeface="+mn-cs"/>
                <a:sym typeface="Helvetica"/>
              </a:defRPr>
            </a:pPr>
            <a:r>
              <a:t>웹 기반 관리자 인터페이스</a:t>
            </a:r>
          </a:p>
          <a:p>
            <a:pPr>
              <a:spcBef>
                <a:spcPts val="100"/>
              </a:spcBef>
              <a:tabLst>
                <a:tab pos="292100" algn="l"/>
              </a:tabLst>
              <a:defRPr spc="-4" sz="2000">
                <a:solidFill>
                  <a:srgbClr val="558ED5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  <a:p>
            <a:pPr marL="299084" indent="-287020">
              <a:spcBef>
                <a:spcPts val="100"/>
              </a:spcBef>
              <a:buSzPct val="100000"/>
              <a:buChar char="❖"/>
              <a:tabLst>
                <a:tab pos="292100" algn="l"/>
              </a:tabLst>
              <a:defRPr spc="-4" sz="2000">
                <a:solidFill>
                  <a:srgbClr val="558ED5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Client system</a:t>
            </a:r>
          </a:p>
          <a:p>
            <a:pPr marL="200526" indent="-200526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pc="-4" sz="2000">
                <a:latin typeface="+mn-lt"/>
                <a:ea typeface="+mn-ea"/>
                <a:cs typeface="+mn-cs"/>
                <a:sym typeface="Helvetica"/>
              </a:defRPr>
            </a:pPr>
            <a:r>
              <a:t>모바일에서 검출 기록 조회</a:t>
            </a:r>
          </a:p>
          <a:p>
            <a:pPr marL="200526" indent="-200526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pc="-4" sz="2000">
                <a:latin typeface="+mn-lt"/>
                <a:ea typeface="+mn-ea"/>
                <a:cs typeface="+mn-cs"/>
                <a:sym typeface="Helvetica"/>
              </a:defRPr>
            </a:pPr>
            <a:r>
              <a:t>분리수거 가이드 상세 확인</a:t>
            </a:r>
          </a:p>
          <a:p>
            <a:pPr marL="200526" indent="-200526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pc="-4" sz="2000">
                <a:latin typeface="+mn-lt"/>
                <a:ea typeface="+mn-ea"/>
                <a:cs typeface="+mn-cs"/>
                <a:sym typeface="Helvetica"/>
              </a:defRPr>
            </a:pPr>
            <a:r>
              <a:t>사용자 친화적 UI 제공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object 2"/>
          <p:cNvSpPr txBox="1"/>
          <p:nvPr/>
        </p:nvSpPr>
        <p:spPr>
          <a:xfrm>
            <a:off x="1208504" y="6499574"/>
            <a:ext cx="1705611" cy="19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14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Image </a:t>
            </a:r>
            <a:r>
              <a:rPr spc="-5"/>
              <a:t>Processing</a:t>
            </a:r>
            <a:r>
              <a:rPr spc="-70"/>
              <a:t> </a:t>
            </a:r>
            <a:r>
              <a:t>Lab</a:t>
            </a:r>
          </a:p>
        </p:txBody>
      </p:sp>
      <p:sp>
        <p:nvSpPr>
          <p:cNvPr id="205" name="object 3"/>
          <p:cNvSpPr txBox="1"/>
          <p:nvPr>
            <p:ph type="title"/>
          </p:nvPr>
        </p:nvSpPr>
        <p:spPr>
          <a:xfrm>
            <a:off x="574039" y="609888"/>
            <a:ext cx="3845561" cy="321243"/>
          </a:xfrm>
          <a:prstGeom prst="rect">
            <a:avLst/>
          </a:prstGeom>
        </p:spPr>
        <p:txBody>
          <a:bodyPr/>
          <a:lstStyle/>
          <a:p>
            <a:pPr indent="12319" defTabSz="886968">
              <a:defRPr sz="1940"/>
            </a:pPr>
            <a:r>
              <a:t>사용자 시나리오</a:t>
            </a:r>
            <a:r>
              <a:t>(Ui </a:t>
            </a:r>
            <a:r>
              <a:t>구성</a:t>
            </a:r>
            <a:r>
              <a:t>)</a:t>
            </a:r>
          </a:p>
        </p:txBody>
      </p:sp>
      <p:pic>
        <p:nvPicPr>
          <p:cNvPr id="206" name="스크린샷 2025-12-19 22.26.16.png" descr="스크린샷 2025-12-19 22.26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9215" y="1443671"/>
            <a:ext cx="3351343" cy="4972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스크린샷 2025-12-19 22.29.42.png" descr="스크린샷 2025-12-19 22.29.4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48465" y="1433118"/>
            <a:ext cx="2514369" cy="49938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object 2"/>
          <p:cNvSpPr txBox="1"/>
          <p:nvPr/>
        </p:nvSpPr>
        <p:spPr>
          <a:xfrm>
            <a:off x="1208504" y="6499574"/>
            <a:ext cx="1705611" cy="19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14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Image </a:t>
            </a:r>
            <a:r>
              <a:rPr spc="-5"/>
              <a:t>Processing</a:t>
            </a:r>
            <a:r>
              <a:rPr spc="-70"/>
              <a:t> </a:t>
            </a:r>
            <a:r>
              <a:t>Lab</a:t>
            </a:r>
          </a:p>
        </p:txBody>
      </p:sp>
      <p:sp>
        <p:nvSpPr>
          <p:cNvPr id="210" name="object 3"/>
          <p:cNvSpPr txBox="1"/>
          <p:nvPr>
            <p:ph type="title"/>
          </p:nvPr>
        </p:nvSpPr>
        <p:spPr>
          <a:xfrm>
            <a:off x="574039" y="609888"/>
            <a:ext cx="3845561" cy="321243"/>
          </a:xfrm>
          <a:prstGeom prst="rect">
            <a:avLst/>
          </a:prstGeom>
        </p:spPr>
        <p:txBody>
          <a:bodyPr/>
          <a:lstStyle/>
          <a:p>
            <a:pPr indent="12319" defTabSz="886968">
              <a:defRPr sz="1940"/>
            </a:pPr>
            <a:r>
              <a:t>사용자 시나리오</a:t>
            </a:r>
            <a:r>
              <a:t>(Ui </a:t>
            </a:r>
            <a:r>
              <a:t>구성</a:t>
            </a:r>
            <a:r>
              <a:t>)</a:t>
            </a:r>
          </a:p>
        </p:txBody>
      </p:sp>
      <p:sp>
        <p:nvSpPr>
          <p:cNvPr id="211" name="❖ 사용자 흐름…"/>
          <p:cNvSpPr txBox="1"/>
          <p:nvPr/>
        </p:nvSpPr>
        <p:spPr>
          <a:xfrm>
            <a:off x="341968" y="1062899"/>
            <a:ext cx="4309703" cy="5815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500"/>
            </a:pPr>
            <a:r>
              <a:t>❖ 사용자 흐름</a:t>
            </a:r>
          </a:p>
          <a:p>
            <a:pPr>
              <a:defRPr sz="1500"/>
            </a:pPr>
          </a:p>
          <a:p>
            <a:pPr>
              <a:defRPr sz="1500"/>
            </a:pPr>
            <a:r>
              <a:t>[1단계] 사용자가 버리려는 물건을 카메라 앞에 놓음</a:t>
            </a:r>
          </a:p>
          <a:p>
            <a:pPr>
              <a:defRPr sz="1500"/>
            </a:pPr>
            <a:r>
              <a:t>    - Edge System(YOLOv5)이 웹캠을 통해 실시간 영상 수신</a:t>
            </a:r>
          </a:p>
          <a:p>
            <a:pPr>
              <a:defRPr sz="1500"/>
            </a:pPr>
            <a:r>
              <a:t>    - 물건이 화면에 보이면 자동으로 객체 검출 시작</a:t>
            </a:r>
          </a:p>
          <a:p>
            <a:pPr>
              <a:defRPr sz="1500"/>
            </a:pPr>
            <a:r>
              <a:t>    </a:t>
            </a:r>
          </a:p>
          <a:p>
            <a:pPr>
              <a:defRPr sz="1500"/>
            </a:pPr>
            <a:r>
              <a:t>    (YOLOv5 실행 화면 캡처 - 물건에 바운딩 박스 표시)</a:t>
            </a:r>
          </a:p>
          <a:p>
            <a:pPr>
              <a:defRPr sz="1500"/>
            </a:pPr>
          </a:p>
          <a:p>
            <a:pPr>
              <a:defRPr sz="1500"/>
            </a:pPr>
            <a:r>
              <a:t>[2단계] AI가 물건을 인식하고 분리수거 카테고리 분류</a:t>
            </a:r>
          </a:p>
          <a:p>
            <a:pPr>
              <a:defRPr sz="1500"/>
            </a:pPr>
            <a:r>
              <a:t>    - YOLOv5가 80가지 COCO 클래스 중 해당 물건 검출</a:t>
            </a:r>
          </a:p>
          <a:p>
            <a:pPr>
              <a:defRPr sz="1500"/>
            </a:pPr>
            <a:r>
              <a:t>    - 신뢰도 50% 이상인 경우만 처리 (1-5. 신뢰도 필터링)</a:t>
            </a:r>
          </a:p>
          <a:p>
            <a:pPr>
              <a:defRPr sz="1500"/>
            </a:pPr>
            <a:r>
              <a:t>    - RECYCLING_MAP에서 분리수거 카테고리 및 가이드 조회</a:t>
            </a:r>
          </a:p>
          <a:p>
            <a:pPr>
              <a:defRPr sz="1500"/>
            </a:pPr>
          </a:p>
          <a:p>
            <a:pPr>
              <a:defRPr sz="1500"/>
            </a:pPr>
            <a:r>
              <a:t>[3단계] 검출 결과가 Django 서버에 자동 저장</a:t>
            </a:r>
          </a:p>
          <a:p>
            <a:pPr>
              <a:defRPr sz="1500"/>
            </a:pPr>
            <a:r>
              <a:t>    - Change Detection으로 새로 출현한 객체만 전송</a:t>
            </a:r>
          </a:p>
          <a:p>
            <a:pPr>
              <a:defRPr sz="1500"/>
            </a:pPr>
            <a:r>
              <a:t>    - JWT 토큰 인증 후 REST API로 POST 요청</a:t>
            </a:r>
          </a:p>
          <a:p>
            <a:pPr>
              <a:defRPr sz="1500"/>
            </a:pPr>
            <a:r>
              <a:t>    - 이미지와 분리수거 가이드 정보 저장</a:t>
            </a:r>
          </a:p>
          <a:p>
            <a:pPr>
              <a:defRPr sz="1500"/>
            </a:pPr>
          </a:p>
          <a:p>
            <a:pPr>
              <a:defRPr sz="1500"/>
            </a:pPr>
          </a:p>
        </p:txBody>
      </p:sp>
      <p:sp>
        <p:nvSpPr>
          <p:cNvPr id="212" name="[4단계] 웹 브라우저에서 검출 기록 확인 가능…"/>
          <p:cNvSpPr txBox="1"/>
          <p:nvPr/>
        </p:nvSpPr>
        <p:spPr>
          <a:xfrm>
            <a:off x="5099171" y="1391127"/>
            <a:ext cx="3508462" cy="5159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500"/>
            </a:pPr>
            <a:r>
              <a:t>[4단계] 웹 브라우저에서 검출 기록 확인 가능</a:t>
            </a:r>
          </a:p>
          <a:p>
            <a:pPr>
              <a:defRPr sz="1500"/>
            </a:pPr>
            <a:r>
              <a:t>    - Django 웹 페이지에서 게시물 목록 조회</a:t>
            </a:r>
          </a:p>
          <a:p>
            <a:pPr>
              <a:defRPr sz="1500"/>
            </a:pPr>
            <a:r>
              <a:t>    - 검출된 이미지와 분리수거 가이드 표시</a:t>
            </a:r>
          </a:p>
          <a:p>
            <a:pPr>
              <a:defRPr sz="1500"/>
            </a:pPr>
            <a:r>
              <a:t>    </a:t>
            </a:r>
          </a:p>
          <a:p>
            <a:pPr>
              <a:defRPr sz="1500"/>
            </a:pPr>
            <a:r>
              <a:t>    (Django 웹 페이지 캡처 - 게시물 목록)</a:t>
            </a:r>
          </a:p>
          <a:p>
            <a:pPr>
              <a:defRPr sz="1500"/>
            </a:pPr>
          </a:p>
          <a:p>
            <a:pPr>
              <a:defRPr sz="1500"/>
            </a:pPr>
            <a:r>
              <a:t>[5단계] Android 앱에서 모바일로 기록 확인</a:t>
            </a:r>
          </a:p>
          <a:p>
            <a:pPr>
              <a:defRPr sz="1500"/>
            </a:pPr>
            <a:r>
              <a:t>    - 앱 실행 시 서버에서 게시물 목록 자동 로드</a:t>
            </a:r>
          </a:p>
          <a:p>
            <a:pPr>
              <a:defRPr sz="1500"/>
            </a:pPr>
            <a:r>
              <a:t>    - RecyclerView로 카드 형태의 목록 표시</a:t>
            </a:r>
          </a:p>
          <a:p>
            <a:pPr>
              <a:defRPr sz="1500"/>
            </a:pPr>
            <a:r>
              <a:t>    - SwipeRefreshLayout으로 당겨서 새로고침</a:t>
            </a:r>
          </a:p>
          <a:p>
            <a:pPr>
              <a:defRPr sz="1500"/>
            </a:pPr>
            <a:r>
              <a:t>    </a:t>
            </a:r>
          </a:p>
          <a:p>
            <a:pPr>
              <a:defRPr sz="1500"/>
            </a:pPr>
            <a:r>
              <a:t>    (Android 앱 목록 화면 캡처)</a:t>
            </a:r>
          </a:p>
          <a:p>
            <a:pPr>
              <a:defRPr sz="1500"/>
            </a:pPr>
          </a:p>
          <a:p>
            <a:pPr>
              <a:defRPr sz="1500"/>
            </a:pPr>
            <a:r>
              <a:t>[6단계] 상세 페이지에서 분리수거 방법 확인</a:t>
            </a:r>
          </a:p>
          <a:p>
            <a:pPr>
              <a:defRPr sz="1500"/>
            </a:pPr>
            <a:r>
              <a:t>    - 목록에서 항목 클릭 시 상세 페이지로 이동</a:t>
            </a:r>
          </a:p>
          <a:p>
            <a:pPr>
              <a:defRPr sz="1500"/>
            </a:pPr>
            <a:r>
              <a:t>    - 검출된 이미지 크게 표시</a:t>
            </a:r>
          </a:p>
          <a:p>
            <a:pPr>
              <a:defRPr sz="1500"/>
            </a:pPr>
            <a:r>
              <a:t>    - 분리수거 카테고리 및 상세 가이드 확인</a:t>
            </a:r>
          </a:p>
          <a:p>
            <a:pPr>
              <a:defRPr sz="1500"/>
            </a:pPr>
            <a:r>
              <a:t>    </a:t>
            </a:r>
          </a:p>
          <a:p>
            <a:pPr>
              <a:defRPr sz="1500"/>
            </a:pPr>
            <a:r>
              <a:t>    (Android 앱 상세 화면 캡처)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object 2"/>
          <p:cNvSpPr txBox="1"/>
          <p:nvPr/>
        </p:nvSpPr>
        <p:spPr>
          <a:xfrm>
            <a:off x="1208504" y="6499574"/>
            <a:ext cx="1705611" cy="19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14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Image </a:t>
            </a:r>
            <a:r>
              <a:rPr spc="-5"/>
              <a:t>Processing</a:t>
            </a:r>
            <a:r>
              <a:rPr spc="-70"/>
              <a:t> </a:t>
            </a:r>
            <a:r>
              <a:t>Lab</a:t>
            </a:r>
          </a:p>
        </p:txBody>
      </p:sp>
      <p:sp>
        <p:nvSpPr>
          <p:cNvPr id="215" name="object 3"/>
          <p:cNvSpPr txBox="1"/>
          <p:nvPr>
            <p:ph type="title"/>
          </p:nvPr>
        </p:nvSpPr>
        <p:spPr>
          <a:xfrm>
            <a:off x="574039" y="609888"/>
            <a:ext cx="3845561" cy="321243"/>
          </a:xfrm>
          <a:prstGeom prst="rect">
            <a:avLst/>
          </a:prstGeom>
        </p:spPr>
        <p:txBody>
          <a:bodyPr/>
          <a:lstStyle/>
          <a:p>
            <a:pPr indent="12319" defTabSz="886968">
              <a:defRPr sz="1940"/>
            </a:pPr>
            <a:r>
              <a:t>개발과정의 이슈</a:t>
            </a:r>
            <a:r>
              <a:rPr i="1">
                <a:solidFill>
                  <a:srgbClr val="FF0000"/>
                </a:solidFill>
              </a:rPr>
              <a:t>(</a:t>
            </a:r>
            <a:r>
              <a:rPr i="1">
                <a:solidFill>
                  <a:srgbClr val="FF0000"/>
                </a:solidFill>
              </a:rPr>
              <a:t>선택</a:t>
            </a:r>
            <a:r>
              <a:rPr i="1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216" name="❖ djangorestframework-jwt 호환성 문제…"/>
          <p:cNvSpPr txBox="1"/>
          <p:nvPr/>
        </p:nvSpPr>
        <p:spPr>
          <a:xfrm>
            <a:off x="548931" y="1183489"/>
            <a:ext cx="8038005" cy="4253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000"/>
            </a:pPr>
            <a:r>
              <a:t>❖ djangorestframework-jwt 호환성 문제</a:t>
            </a:r>
          </a:p>
          <a:p>
            <a:pPr>
              <a:defRPr b="1" sz="2000"/>
            </a:pPr>
            <a:r>
              <a:t>  - Django 4.x와 호환되지 않는 이슈 발생</a:t>
            </a:r>
          </a:p>
          <a:p>
            <a:pPr>
              <a:defRPr b="1" sz="2000"/>
            </a:pPr>
            <a:r>
              <a:t>  - djangorestframework-simplejwt로 교체하여 해결</a:t>
            </a:r>
          </a:p>
          <a:p>
            <a:pPr>
              <a:defRPr b="1" sz="2000"/>
            </a:pPr>
            <a:r>
              <a:t>  - 토큰 응답 형식 변경 ('token' → 'access')</a:t>
            </a:r>
          </a:p>
          <a:p>
            <a:pPr>
              <a:defRPr b="1" sz="2000"/>
            </a:pPr>
          </a:p>
          <a:p>
            <a:pPr>
              <a:defRPr b="1" sz="2000"/>
            </a:pPr>
            <a:r>
              <a:t>❖ Android 테마 리소스 누락</a:t>
            </a:r>
          </a:p>
          <a:p>
            <a:pPr>
              <a:defRPr b="1" sz="2000"/>
            </a:pPr>
            <a:r>
              <a:t>  - Theme.RecyclingViewer 스타일 미정의 오류</a:t>
            </a:r>
          </a:p>
          <a:p>
            <a:pPr>
              <a:defRPr b="1" sz="2000"/>
            </a:pPr>
            <a:r>
              <a:t>  - res/values/themes.xml 파일 생성으로 해결</a:t>
            </a:r>
          </a:p>
          <a:p>
            <a:pPr>
              <a:defRPr b="1" sz="2000"/>
            </a:pPr>
          </a:p>
          <a:p>
            <a:pPr>
              <a:defRPr b="1" sz="2000"/>
            </a:pPr>
            <a:r>
              <a:t>❖ YOLOv5 실시간 서버 전송 최적화</a:t>
            </a:r>
          </a:p>
          <a:p>
            <a:pPr>
              <a:defRPr b="1" sz="2000"/>
            </a:pPr>
            <a:r>
              <a:t>  - 모든 프레임 전송 시 서버 과부하 발생</a:t>
            </a:r>
          </a:p>
          <a:p>
            <a:pPr>
              <a:defRPr b="1" sz="2000"/>
            </a:pPr>
            <a:r>
              <a:t>  - Change Detection으로 새 객체만 전송하도록 개선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object 2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4" name="object 3"/>
          <p:cNvSpPr txBox="1"/>
          <p:nvPr/>
        </p:nvSpPr>
        <p:spPr>
          <a:xfrm>
            <a:off x="9221723" y="6444427"/>
            <a:ext cx="10985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1200">
                <a:solidFill>
                  <a:srgbClr val="8A8A8A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75" name="object 4"/>
          <p:cNvSpPr txBox="1"/>
          <p:nvPr>
            <p:ph type="title"/>
          </p:nvPr>
        </p:nvSpPr>
        <p:spPr>
          <a:xfrm>
            <a:off x="1399537" y="2991103"/>
            <a:ext cx="5687064" cy="566823"/>
          </a:xfrm>
          <a:prstGeom prst="rect">
            <a:avLst/>
          </a:prstGeom>
        </p:spPr>
        <p:txBody>
          <a:bodyPr/>
          <a:lstStyle>
            <a:lvl1pPr indent="12700">
              <a:spcBef>
                <a:spcPts val="100"/>
              </a:spcBef>
              <a:defRPr sz="3600"/>
            </a:lvl1pPr>
          </a:lstStyle>
          <a:p>
            <a:pPr/>
            <a:r>
              <a:t>목차</a:t>
            </a:r>
          </a:p>
        </p:txBody>
      </p:sp>
      <p:sp>
        <p:nvSpPr>
          <p:cNvPr id="76" name="object 5"/>
          <p:cNvSpPr txBox="1"/>
          <p:nvPr/>
        </p:nvSpPr>
        <p:spPr>
          <a:xfrm>
            <a:off x="1482088" y="4092507"/>
            <a:ext cx="6366512" cy="2293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55600" indent="-343534">
              <a:spcBef>
                <a:spcPts val="500"/>
              </a:spcBef>
              <a:buSzPct val="100000"/>
              <a:buFont typeface="Arial"/>
              <a:buChar char="•"/>
              <a:tabLst>
                <a:tab pos="355600" algn="l"/>
                <a:tab pos="355600" algn="l"/>
              </a:tabLst>
              <a:defRPr sz="2000"/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요구조건</a:t>
            </a:r>
          </a:p>
          <a:p>
            <a:pPr marL="355600" indent="-343534">
              <a:spcBef>
                <a:spcPts val="500"/>
              </a:spcBef>
              <a:buSzPct val="100000"/>
              <a:buFont typeface="Arial"/>
              <a:buChar char="•"/>
              <a:tabLst>
                <a:tab pos="355600" algn="l"/>
                <a:tab pos="355600" algn="l"/>
              </a:tabLst>
              <a:defRPr sz="2000"/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목적</a:t>
            </a:r>
          </a:p>
          <a:p>
            <a:pPr marL="355600" indent="-343534">
              <a:spcBef>
                <a:spcPts val="500"/>
              </a:spcBef>
              <a:buSzPct val="100000"/>
              <a:buFont typeface="Arial"/>
              <a:buChar char="•"/>
              <a:tabLst>
                <a:tab pos="355600" algn="l"/>
                <a:tab pos="355600" algn="l"/>
              </a:tabLst>
              <a:defRPr sz="2000"/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필요성</a:t>
            </a:r>
          </a:p>
          <a:p>
            <a:pPr marL="355600" indent="-343534">
              <a:spcBef>
                <a:spcPts val="500"/>
              </a:spcBef>
              <a:buSzPct val="100000"/>
              <a:buFont typeface="Arial"/>
              <a:buChar char="•"/>
              <a:tabLst>
                <a:tab pos="355600" algn="l"/>
                <a:tab pos="355600" algn="l"/>
              </a:tabLst>
              <a:defRPr sz="2000"/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기능 계획</a:t>
            </a:r>
            <a:r>
              <a:t>(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신규 또는 추가 기능 중심</a:t>
            </a:r>
            <a:r>
              <a:t>)</a:t>
            </a:r>
          </a:p>
          <a:p>
            <a:pPr marL="355600" indent="-343534">
              <a:spcBef>
                <a:spcPts val="500"/>
              </a:spcBef>
              <a:buSzPct val="100000"/>
              <a:buFont typeface="Arial"/>
              <a:buChar char="•"/>
              <a:tabLst>
                <a:tab pos="355600" algn="l"/>
                <a:tab pos="355600" algn="l"/>
              </a:tabLst>
              <a:defRPr sz="2000"/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사용자 시나리오</a:t>
            </a:r>
            <a:r>
              <a:t>(Ui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구성</a:t>
            </a:r>
            <a:r>
              <a:t>)</a:t>
            </a:r>
          </a:p>
          <a:p>
            <a:pPr marL="355600" indent="-343534">
              <a:spcBef>
                <a:spcPts val="500"/>
              </a:spcBef>
              <a:buSzPct val="100000"/>
              <a:buFont typeface="Arial"/>
              <a:buChar char="•"/>
              <a:tabLst>
                <a:tab pos="355600" algn="l"/>
                <a:tab pos="355600" algn="l"/>
              </a:tabLst>
              <a:defRPr sz="2000">
                <a:solidFill>
                  <a:srgbClr val="1F497D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기대효과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object 2"/>
          <p:cNvSpPr txBox="1"/>
          <p:nvPr/>
        </p:nvSpPr>
        <p:spPr>
          <a:xfrm>
            <a:off x="1208504" y="6499574"/>
            <a:ext cx="1705611" cy="19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14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Image </a:t>
            </a:r>
            <a:r>
              <a:rPr spc="-5"/>
              <a:t>Processing</a:t>
            </a:r>
            <a:r>
              <a:rPr spc="-70"/>
              <a:t> </a:t>
            </a:r>
            <a:r>
              <a:t>Lab</a:t>
            </a:r>
          </a:p>
        </p:txBody>
      </p:sp>
      <p:sp>
        <p:nvSpPr>
          <p:cNvPr id="219" name="object 3"/>
          <p:cNvSpPr txBox="1"/>
          <p:nvPr>
            <p:ph type="title"/>
          </p:nvPr>
        </p:nvSpPr>
        <p:spPr>
          <a:xfrm>
            <a:off x="574040" y="609888"/>
            <a:ext cx="6664960" cy="321243"/>
          </a:xfrm>
          <a:prstGeom prst="rect">
            <a:avLst/>
          </a:prstGeom>
        </p:spPr>
        <p:txBody>
          <a:bodyPr/>
          <a:lstStyle/>
          <a:p>
            <a:pPr indent="12319" defTabSz="886968">
              <a:defRPr sz="1940"/>
            </a:pPr>
            <a:r>
              <a:t>데모</a:t>
            </a:r>
            <a:r>
              <a:rPr i="1">
                <a:solidFill>
                  <a:srgbClr val="FF0000"/>
                </a:solidFill>
              </a:rPr>
              <a:t>(</a:t>
            </a:r>
            <a:r>
              <a:rPr i="1">
                <a:solidFill>
                  <a:srgbClr val="FF0000"/>
                </a:solidFill>
              </a:rPr>
              <a:t>구동 동영상</a:t>
            </a:r>
            <a:r>
              <a:rPr i="1">
                <a:solidFill>
                  <a:srgbClr val="FF0000"/>
                </a:solidFill>
              </a:rPr>
              <a:t>,</a:t>
            </a:r>
            <a:r>
              <a:rPr i="1">
                <a:solidFill>
                  <a:srgbClr val="FF0000"/>
                </a:solidFill>
              </a:rPr>
              <a:t> </a:t>
            </a:r>
            <a:r>
              <a:rPr i="1">
                <a:solidFill>
                  <a:srgbClr val="FF0000"/>
                </a:solidFill>
              </a:rPr>
              <a:t>mp4</a:t>
            </a:r>
            <a:r>
              <a:rPr i="1">
                <a:solidFill>
                  <a:srgbClr val="FF0000"/>
                </a:solidFill>
              </a:rPr>
              <a:t> 동영상 파일을 추가 함</a:t>
            </a:r>
            <a:r>
              <a:rPr i="1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220" name="object 4"/>
          <p:cNvSpPr txBox="1"/>
          <p:nvPr/>
        </p:nvSpPr>
        <p:spPr>
          <a:xfrm>
            <a:off x="574040" y="1138152"/>
            <a:ext cx="8080376" cy="322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299084" indent="-287020">
              <a:spcBef>
                <a:spcPts val="100"/>
              </a:spcBef>
              <a:buSzPct val="100000"/>
              <a:buChar char="❖"/>
              <a:tabLst>
                <a:tab pos="292100" algn="l"/>
              </a:tabLst>
              <a:defRPr spc="-4" sz="2000">
                <a:solidFill>
                  <a:srgbClr val="558ED5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데모 동영상</a:t>
            </a:r>
          </a:p>
        </p:txBody>
      </p:sp>
      <p:pic>
        <p:nvPicPr>
          <p:cNvPr id="221" name="화면 기록 2025-12-19 23.16.44.mov" descr="화면 기록 2025-12-19 23.16.44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215900" y="1650157"/>
            <a:ext cx="7175066" cy="46599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66" fill="hold"/>
                                        <p:tgtEl>
                                          <p:spTgt spid="2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21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2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21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object 2"/>
          <p:cNvSpPr txBox="1"/>
          <p:nvPr/>
        </p:nvSpPr>
        <p:spPr>
          <a:xfrm>
            <a:off x="1208504" y="6499574"/>
            <a:ext cx="1705611" cy="19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14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Image </a:t>
            </a:r>
            <a:r>
              <a:rPr spc="-5"/>
              <a:t>Processing</a:t>
            </a:r>
            <a:r>
              <a:rPr spc="-70"/>
              <a:t> </a:t>
            </a:r>
            <a:r>
              <a:t>Lab</a:t>
            </a:r>
          </a:p>
        </p:txBody>
      </p:sp>
      <p:sp>
        <p:nvSpPr>
          <p:cNvPr id="224" name="object 3"/>
          <p:cNvSpPr txBox="1"/>
          <p:nvPr>
            <p:ph type="title"/>
          </p:nvPr>
        </p:nvSpPr>
        <p:spPr>
          <a:xfrm>
            <a:off x="574040" y="609888"/>
            <a:ext cx="2550161" cy="321243"/>
          </a:xfrm>
          <a:prstGeom prst="rect">
            <a:avLst/>
          </a:prstGeom>
        </p:spPr>
        <p:txBody>
          <a:bodyPr/>
          <a:lstStyle>
            <a:lvl1pPr indent="12319" defTabSz="886968">
              <a:defRPr sz="194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기대효과 및 결론</a:t>
            </a:r>
          </a:p>
        </p:txBody>
      </p:sp>
      <p:sp>
        <p:nvSpPr>
          <p:cNvPr id="225" name="❖ 기대효과…"/>
          <p:cNvSpPr txBox="1"/>
          <p:nvPr/>
        </p:nvSpPr>
        <p:spPr>
          <a:xfrm>
            <a:off x="342287" y="1157658"/>
            <a:ext cx="8919344" cy="5336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000"/>
            </a:pPr>
            <a:r>
              <a:t>❖ 기대효과</a:t>
            </a:r>
          </a:p>
          <a:p>
            <a:pPr>
              <a:defRPr b="1" sz="2000"/>
            </a:pPr>
            <a:r>
              <a:t>  - 올바른 분리수거 방법 안내로 재활용률 향상</a:t>
            </a:r>
          </a:p>
          <a:p>
            <a:pPr>
              <a:defRPr b="1" sz="2000"/>
            </a:pPr>
            <a:r>
              <a:t>  - AI 기술을 활용한 실시간 가이드로 사용자 편의성 증대</a:t>
            </a:r>
          </a:p>
          <a:p>
            <a:pPr>
              <a:defRPr b="1" sz="2000"/>
            </a:pPr>
            <a:r>
              <a:t>  - 환경 보호 의식 향상에 기여</a:t>
            </a:r>
          </a:p>
          <a:p>
            <a:pPr>
              <a:defRPr b="1" sz="2000"/>
            </a:pPr>
          </a:p>
          <a:p>
            <a:pPr>
              <a:defRPr b="1" sz="2000"/>
            </a:pPr>
            <a:r>
              <a:t>❖ 결론</a:t>
            </a:r>
          </a:p>
          <a:p>
            <a:pPr>
              <a:defRPr b="1" sz="2000"/>
            </a:pPr>
            <a:r>
              <a:t>  - YOLOv5 기반 실시간 객체 검출 시스템 구현 완료</a:t>
            </a:r>
          </a:p>
          <a:p>
            <a:pPr>
              <a:defRPr b="1" sz="2000"/>
            </a:pPr>
            <a:r>
              <a:t>  - Django REST API 서버 구축 및 PythonAnywhere 배포</a:t>
            </a:r>
          </a:p>
          <a:p>
            <a:pPr>
              <a:defRPr b="1" sz="2000"/>
            </a:pPr>
            <a:r>
              <a:t>  - Android 네이티브 앱으로 모바일 접근성 확보</a:t>
            </a:r>
          </a:p>
          <a:p>
            <a:pPr>
              <a:defRPr b="1" sz="2000"/>
            </a:pPr>
            <a:r>
              <a:t>  - Edge-Server-Client 3계층 아키텍처 성공적 구현</a:t>
            </a:r>
          </a:p>
          <a:p>
            <a:pPr>
              <a:defRPr b="1" sz="2000"/>
            </a:pPr>
          </a:p>
          <a:p>
            <a:pPr>
              <a:defRPr b="1" sz="2000"/>
            </a:pPr>
            <a:r>
              <a:t>❖ 향후 개선 방향</a:t>
            </a:r>
          </a:p>
          <a:p>
            <a:pPr>
              <a:defRPr b="1" sz="2000"/>
            </a:pPr>
            <a:r>
              <a:t>  - 커스텀 모델 학습으로 분리수거 특화 객체 검출</a:t>
            </a:r>
          </a:p>
          <a:p>
            <a:pPr>
              <a:defRPr b="1" sz="2000"/>
            </a:pPr>
            <a:r>
              <a:t>  - 음성 안내 기능 추가</a:t>
            </a:r>
          </a:p>
          <a:p>
            <a:pPr>
              <a:defRPr b="1" sz="2000"/>
            </a:pPr>
            <a:r>
              <a:t>  - 지역별 분리수거 규정 데이터베이스 연동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object 2"/>
          <p:cNvSpPr txBox="1"/>
          <p:nvPr/>
        </p:nvSpPr>
        <p:spPr>
          <a:xfrm>
            <a:off x="1208504" y="6499574"/>
            <a:ext cx="1705611" cy="19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14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Image </a:t>
            </a:r>
            <a:r>
              <a:rPr spc="-5"/>
              <a:t>Processing</a:t>
            </a:r>
            <a:r>
              <a:rPr spc="-70"/>
              <a:t> </a:t>
            </a:r>
            <a:r>
              <a:t>Lab</a:t>
            </a:r>
          </a:p>
        </p:txBody>
      </p:sp>
      <p:sp>
        <p:nvSpPr>
          <p:cNvPr id="228" name="object 3"/>
          <p:cNvSpPr txBox="1"/>
          <p:nvPr>
            <p:ph type="title"/>
          </p:nvPr>
        </p:nvSpPr>
        <p:spPr>
          <a:xfrm>
            <a:off x="574040" y="609888"/>
            <a:ext cx="2626361" cy="321243"/>
          </a:xfrm>
          <a:prstGeom prst="rect">
            <a:avLst/>
          </a:prstGeom>
        </p:spPr>
        <p:txBody>
          <a:bodyPr/>
          <a:lstStyle>
            <a:lvl1pPr indent="12319" defTabSz="886968">
              <a:defRPr sz="194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결과물의 목록</a:t>
            </a:r>
          </a:p>
        </p:txBody>
      </p:sp>
      <p:sp>
        <p:nvSpPr>
          <p:cNvPr id="229" name="object 4"/>
          <p:cNvSpPr txBox="1"/>
          <p:nvPr/>
        </p:nvSpPr>
        <p:spPr>
          <a:xfrm>
            <a:off x="574040" y="1138152"/>
            <a:ext cx="8080376" cy="1297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99084" indent="-287020">
              <a:spcBef>
                <a:spcPts val="100"/>
              </a:spcBef>
              <a:buSzPct val="100000"/>
              <a:buChar char="❖"/>
              <a:tabLst>
                <a:tab pos="292100" algn="l"/>
              </a:tabLst>
              <a:defRPr spc="-4" sz="2000">
                <a:solidFill>
                  <a:srgbClr val="558ED5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서비스 </a:t>
            </a:r>
            <a:r>
              <a:t>URL : https://ksw090711.pythonanywhere.com/</a:t>
            </a:r>
            <a:endParaRPr i="1">
              <a:solidFill>
                <a:srgbClr val="FF0000"/>
              </a:solidFill>
            </a:endParaRPr>
          </a:p>
          <a:p>
            <a:pPr marL="299084" indent="-287020">
              <a:spcBef>
                <a:spcPts val="100"/>
              </a:spcBef>
              <a:buSzPct val="100000"/>
              <a:buChar char="❖"/>
              <a:tabLst>
                <a:tab pos="292100" algn="l"/>
              </a:tabLst>
              <a:defRPr spc="-4" sz="2000">
                <a:solidFill>
                  <a:srgbClr val="558ED5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소스코드 </a:t>
            </a:r>
            <a:r>
              <a:t>git </a:t>
            </a:r>
            <a:r>
              <a:t>주소 </a:t>
            </a:r>
            <a:r>
              <a:t>: https://github.com/MobileWebProject-25-2/MWP_final</a:t>
            </a:r>
            <a:endParaRPr i="1">
              <a:solidFill>
                <a:srgbClr val="FF0000"/>
              </a:solidFill>
            </a:endParaRPr>
          </a:p>
          <a:p>
            <a:pPr marL="299084" indent="-287020">
              <a:spcBef>
                <a:spcPts val="100"/>
              </a:spcBef>
              <a:buSzPct val="100000"/>
              <a:buChar char="❖"/>
              <a:tabLst>
                <a:tab pos="292100" algn="l"/>
              </a:tabLst>
              <a:defRPr spc="-4" sz="2000">
                <a:solidFill>
                  <a:srgbClr val="558ED5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폴더 형식 </a:t>
            </a:r>
          </a:p>
        </p:txBody>
      </p:sp>
      <p:grpSp>
        <p:nvGrpSpPr>
          <p:cNvPr id="254" name="그룹 22"/>
          <p:cNvGrpSpPr/>
          <p:nvPr/>
        </p:nvGrpSpPr>
        <p:grpSpPr>
          <a:xfrm>
            <a:off x="1904999" y="2334178"/>
            <a:ext cx="7315201" cy="1704423"/>
            <a:chOff x="0" y="0"/>
            <a:chExt cx="7315200" cy="1704421"/>
          </a:xfrm>
        </p:grpSpPr>
        <p:grpSp>
          <p:nvGrpSpPr>
            <p:cNvPr id="232" name="직사각형 4"/>
            <p:cNvGrpSpPr/>
            <p:nvPr/>
          </p:nvGrpSpPr>
          <p:grpSpPr>
            <a:xfrm>
              <a:off x="-1" y="0"/>
              <a:ext cx="1981201" cy="433994"/>
              <a:chOff x="0" y="0"/>
              <a:chExt cx="1981200" cy="433992"/>
            </a:xfrm>
          </p:grpSpPr>
          <p:sp>
            <p:nvSpPr>
              <p:cNvPr id="230" name="직사각형"/>
              <p:cNvSpPr/>
              <p:nvPr/>
            </p:nvSpPr>
            <p:spPr>
              <a:xfrm>
                <a:off x="0" y="0"/>
                <a:ext cx="1981200" cy="433993"/>
              </a:xfrm>
              <a:prstGeom prst="rect">
                <a:avLst/>
              </a:prstGeom>
              <a:solidFill>
                <a:schemeClr val="accent1"/>
              </a:solidFill>
              <a:ln w="25400" cap="flat">
                <a:solidFill>
                  <a:srgbClr val="21365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31" name="Root"/>
              <p:cNvSpPr txBox="1"/>
              <p:nvPr/>
            </p:nvSpPr>
            <p:spPr>
              <a:xfrm>
                <a:off x="58419" y="50452"/>
                <a:ext cx="1864362" cy="3330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Root</a:t>
                </a:r>
              </a:p>
            </p:txBody>
          </p:sp>
        </p:grpSp>
        <p:grpSp>
          <p:nvGrpSpPr>
            <p:cNvPr id="235" name="직사각형 5"/>
            <p:cNvGrpSpPr/>
            <p:nvPr/>
          </p:nvGrpSpPr>
          <p:grpSpPr>
            <a:xfrm>
              <a:off x="2556827" y="7883"/>
              <a:ext cx="1981201" cy="433994"/>
              <a:chOff x="0" y="0"/>
              <a:chExt cx="1981200" cy="433992"/>
            </a:xfrm>
          </p:grpSpPr>
          <p:sp>
            <p:nvSpPr>
              <p:cNvPr id="233" name="직사각형"/>
              <p:cNvSpPr/>
              <p:nvPr/>
            </p:nvSpPr>
            <p:spPr>
              <a:xfrm>
                <a:off x="0" y="0"/>
                <a:ext cx="1981200" cy="433993"/>
              </a:xfrm>
              <a:prstGeom prst="rect">
                <a:avLst/>
              </a:prstGeom>
              <a:solidFill>
                <a:schemeClr val="accent1"/>
              </a:solidFill>
              <a:ln w="25400" cap="flat">
                <a:solidFill>
                  <a:srgbClr val="21365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34" name="Edge_System"/>
              <p:cNvSpPr txBox="1"/>
              <p:nvPr/>
            </p:nvSpPr>
            <p:spPr>
              <a:xfrm>
                <a:off x="58419" y="50452"/>
                <a:ext cx="1864362" cy="3330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Edge_System</a:t>
                </a:r>
              </a:p>
            </p:txBody>
          </p:sp>
        </p:grpSp>
        <p:grpSp>
          <p:nvGrpSpPr>
            <p:cNvPr id="238" name="직사각형 6"/>
            <p:cNvGrpSpPr/>
            <p:nvPr/>
          </p:nvGrpSpPr>
          <p:grpSpPr>
            <a:xfrm>
              <a:off x="2556827" y="639156"/>
              <a:ext cx="1981201" cy="433993"/>
              <a:chOff x="0" y="0"/>
              <a:chExt cx="1981200" cy="433992"/>
            </a:xfrm>
          </p:grpSpPr>
          <p:sp>
            <p:nvSpPr>
              <p:cNvPr id="236" name="직사각형"/>
              <p:cNvSpPr/>
              <p:nvPr/>
            </p:nvSpPr>
            <p:spPr>
              <a:xfrm>
                <a:off x="0" y="0"/>
                <a:ext cx="1981200" cy="433993"/>
              </a:xfrm>
              <a:prstGeom prst="rect">
                <a:avLst/>
              </a:prstGeom>
              <a:solidFill>
                <a:schemeClr val="accent1"/>
              </a:solidFill>
              <a:ln w="25400" cap="flat">
                <a:solidFill>
                  <a:srgbClr val="21365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37" name="Service_System"/>
              <p:cNvSpPr txBox="1"/>
              <p:nvPr/>
            </p:nvSpPr>
            <p:spPr>
              <a:xfrm>
                <a:off x="58419" y="50452"/>
                <a:ext cx="1864362" cy="3330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Service_System</a:t>
                </a:r>
              </a:p>
            </p:txBody>
          </p:sp>
        </p:grpSp>
        <p:grpSp>
          <p:nvGrpSpPr>
            <p:cNvPr id="241" name="직사각형 7"/>
            <p:cNvGrpSpPr/>
            <p:nvPr/>
          </p:nvGrpSpPr>
          <p:grpSpPr>
            <a:xfrm>
              <a:off x="2556827" y="1270428"/>
              <a:ext cx="1981201" cy="433994"/>
              <a:chOff x="0" y="0"/>
              <a:chExt cx="1981200" cy="433992"/>
            </a:xfrm>
          </p:grpSpPr>
          <p:sp>
            <p:nvSpPr>
              <p:cNvPr id="239" name="직사각형"/>
              <p:cNvSpPr/>
              <p:nvPr/>
            </p:nvSpPr>
            <p:spPr>
              <a:xfrm>
                <a:off x="0" y="0"/>
                <a:ext cx="1981200" cy="433993"/>
              </a:xfrm>
              <a:prstGeom prst="rect">
                <a:avLst/>
              </a:prstGeom>
              <a:solidFill>
                <a:schemeClr val="accent1"/>
              </a:solidFill>
              <a:ln w="25400" cap="flat">
                <a:solidFill>
                  <a:srgbClr val="21365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40" name="Client_System"/>
              <p:cNvSpPr txBox="1"/>
              <p:nvPr/>
            </p:nvSpPr>
            <p:spPr>
              <a:xfrm>
                <a:off x="58419" y="50452"/>
                <a:ext cx="1864362" cy="3330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Client_System</a:t>
                </a:r>
              </a:p>
            </p:txBody>
          </p:sp>
        </p:grpSp>
        <p:sp>
          <p:nvSpPr>
            <p:cNvPr id="242" name="직선 연결선[R] 9"/>
            <p:cNvSpPr/>
            <p:nvPr/>
          </p:nvSpPr>
          <p:spPr>
            <a:xfrm>
              <a:off x="1981200" y="216997"/>
              <a:ext cx="575628" cy="7882"/>
            </a:xfrm>
            <a:prstGeom prst="line">
              <a:avLst/>
            </a:prstGeom>
            <a:noFill/>
            <a:ln w="9525" cap="flat">
              <a:solidFill>
                <a:srgbClr val="4A7EB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3" name="꺾인 연결선[E] 12"/>
            <p:cNvSpPr/>
            <p:nvPr/>
          </p:nvSpPr>
          <p:spPr>
            <a:xfrm>
              <a:off x="1981200" y="216997"/>
              <a:ext cx="575628" cy="639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0800" y="0"/>
                  </a:lnTo>
                  <a:lnTo>
                    <a:pt x="10800" y="21600"/>
                  </a:lnTo>
                  <a:lnTo>
                    <a:pt x="21600" y="21600"/>
                  </a:lnTo>
                </a:path>
              </a:pathLst>
            </a:custGeom>
            <a:noFill/>
            <a:ln w="9525" cap="flat">
              <a:solidFill>
                <a:srgbClr val="4A7EB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44" name="꺾인 연결선[E] 14"/>
            <p:cNvSpPr/>
            <p:nvPr/>
          </p:nvSpPr>
          <p:spPr>
            <a:xfrm>
              <a:off x="1981200" y="216997"/>
              <a:ext cx="575628" cy="1270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0800" y="0"/>
                  </a:lnTo>
                  <a:lnTo>
                    <a:pt x="10800" y="21600"/>
                  </a:lnTo>
                  <a:lnTo>
                    <a:pt x="21600" y="21600"/>
                  </a:lnTo>
                </a:path>
              </a:pathLst>
            </a:custGeom>
            <a:noFill/>
            <a:ln w="9525" cap="flat">
              <a:solidFill>
                <a:srgbClr val="4A7EB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grpSp>
          <p:nvGrpSpPr>
            <p:cNvPr id="247" name="왼쪽 화살표[L] 19"/>
            <p:cNvGrpSpPr/>
            <p:nvPr/>
          </p:nvGrpSpPr>
          <p:grpSpPr>
            <a:xfrm>
              <a:off x="5029200" y="7884"/>
              <a:ext cx="2286000" cy="426111"/>
              <a:chOff x="0" y="0"/>
              <a:chExt cx="2286000" cy="426109"/>
            </a:xfrm>
          </p:grpSpPr>
          <p:sp>
            <p:nvSpPr>
              <p:cNvPr id="245" name="화살표"/>
              <p:cNvSpPr/>
              <p:nvPr/>
            </p:nvSpPr>
            <p:spPr>
              <a:xfrm>
                <a:off x="0" y="0"/>
                <a:ext cx="2286000" cy="426110"/>
              </a:xfrm>
              <a:prstGeom prst="leftArrow">
                <a:avLst>
                  <a:gd name="adj1" fmla="val 74666"/>
                  <a:gd name="adj2" fmla="val 50000"/>
                </a:avLst>
              </a:prstGeom>
              <a:solidFill>
                <a:schemeClr val="accent2"/>
              </a:solidFill>
              <a:ln w="25400" cap="flat">
                <a:solidFill>
                  <a:srgbClr val="21365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46" name="YOLO"/>
              <p:cNvSpPr txBox="1"/>
              <p:nvPr/>
            </p:nvSpPr>
            <p:spPr>
              <a:xfrm>
                <a:off x="217499" y="46511"/>
                <a:ext cx="2010082" cy="3330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YOLO</a:t>
                </a:r>
              </a:p>
            </p:txBody>
          </p:sp>
        </p:grpSp>
        <p:grpSp>
          <p:nvGrpSpPr>
            <p:cNvPr id="250" name="왼쪽 화살표[L] 20"/>
            <p:cNvGrpSpPr/>
            <p:nvPr/>
          </p:nvGrpSpPr>
          <p:grpSpPr>
            <a:xfrm>
              <a:off x="5029200" y="647038"/>
              <a:ext cx="2286000" cy="426111"/>
              <a:chOff x="0" y="0"/>
              <a:chExt cx="2286000" cy="426109"/>
            </a:xfrm>
          </p:grpSpPr>
          <p:sp>
            <p:nvSpPr>
              <p:cNvPr id="248" name="화살표"/>
              <p:cNvSpPr/>
              <p:nvPr/>
            </p:nvSpPr>
            <p:spPr>
              <a:xfrm>
                <a:off x="0" y="0"/>
                <a:ext cx="2286000" cy="426110"/>
              </a:xfrm>
              <a:prstGeom prst="leftArrow">
                <a:avLst>
                  <a:gd name="adj1" fmla="val 74666"/>
                  <a:gd name="adj2" fmla="val 50000"/>
                </a:avLst>
              </a:prstGeom>
              <a:solidFill>
                <a:schemeClr val="accent2"/>
              </a:solidFill>
              <a:ln w="25400" cap="flat">
                <a:solidFill>
                  <a:srgbClr val="21365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49" name="Django"/>
              <p:cNvSpPr txBox="1"/>
              <p:nvPr/>
            </p:nvSpPr>
            <p:spPr>
              <a:xfrm>
                <a:off x="217499" y="46511"/>
                <a:ext cx="2010082" cy="3330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Django</a:t>
                </a:r>
              </a:p>
            </p:txBody>
          </p:sp>
        </p:grpSp>
        <p:grpSp>
          <p:nvGrpSpPr>
            <p:cNvPr id="253" name="왼쪽 화살표[L] 21"/>
            <p:cNvGrpSpPr/>
            <p:nvPr/>
          </p:nvGrpSpPr>
          <p:grpSpPr>
            <a:xfrm>
              <a:off x="5029200" y="1274369"/>
              <a:ext cx="2286000" cy="426111"/>
              <a:chOff x="0" y="0"/>
              <a:chExt cx="2286000" cy="426109"/>
            </a:xfrm>
          </p:grpSpPr>
          <p:sp>
            <p:nvSpPr>
              <p:cNvPr id="251" name="화살표"/>
              <p:cNvSpPr/>
              <p:nvPr/>
            </p:nvSpPr>
            <p:spPr>
              <a:xfrm>
                <a:off x="0" y="0"/>
                <a:ext cx="2286000" cy="426110"/>
              </a:xfrm>
              <a:prstGeom prst="leftArrow">
                <a:avLst>
                  <a:gd name="adj1" fmla="val 74666"/>
                  <a:gd name="adj2" fmla="val 50000"/>
                </a:avLst>
              </a:prstGeom>
              <a:solidFill>
                <a:schemeClr val="accent2"/>
              </a:solidFill>
              <a:ln w="25400" cap="flat">
                <a:solidFill>
                  <a:srgbClr val="21365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52" name="Android, Native App"/>
              <p:cNvSpPr txBox="1"/>
              <p:nvPr/>
            </p:nvSpPr>
            <p:spPr>
              <a:xfrm>
                <a:off x="217499" y="46511"/>
                <a:ext cx="2010082" cy="3330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Android, Native App</a:t>
                </a:r>
              </a:p>
            </p:txBody>
          </p:sp>
        </p:grpSp>
      </p:grpSp>
      <p:grpSp>
        <p:nvGrpSpPr>
          <p:cNvPr id="257" name="직사각형 8"/>
          <p:cNvGrpSpPr/>
          <p:nvPr/>
        </p:nvGrpSpPr>
        <p:grpSpPr>
          <a:xfrm>
            <a:off x="4491209" y="4267200"/>
            <a:ext cx="4267201" cy="433993"/>
            <a:chOff x="0" y="0"/>
            <a:chExt cx="4267200" cy="433992"/>
          </a:xfrm>
        </p:grpSpPr>
        <p:sp>
          <p:nvSpPr>
            <p:cNvPr id="255" name="직사각형"/>
            <p:cNvSpPr/>
            <p:nvPr/>
          </p:nvSpPr>
          <p:spPr>
            <a:xfrm>
              <a:off x="0" y="0"/>
              <a:ext cx="4267200" cy="433993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21365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100"/>
                </a:spcBef>
                <a:defRPr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56" name="FinalTerm 보고서.pptx"/>
            <p:cNvSpPr txBox="1"/>
            <p:nvPr/>
          </p:nvSpPr>
          <p:spPr>
            <a:xfrm>
              <a:off x="58419" y="33216"/>
              <a:ext cx="4150361" cy="3675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indent="12700">
                <a:spcBef>
                  <a:spcPts val="100"/>
                </a:spcBef>
                <a:defRPr spc="-5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FinalTerm </a:t>
              </a:r>
              <a:r>
                <a:rPr>
                  <a:latin typeface="+mn-lt"/>
                  <a:ea typeface="+mn-ea"/>
                  <a:cs typeface="+mn-cs"/>
                  <a:sym typeface="Helvetica"/>
                </a:rPr>
                <a:t>보고서</a:t>
              </a:r>
              <a:r>
                <a:t>.pptx</a:t>
              </a:r>
            </a:p>
          </p:txBody>
        </p:sp>
      </p:grpSp>
      <p:sp>
        <p:nvSpPr>
          <p:cNvPr id="263" name="꺾인 연결선[E] 10"/>
          <p:cNvSpPr/>
          <p:nvPr/>
        </p:nvSpPr>
        <p:spPr>
          <a:xfrm>
            <a:off x="3914140" y="3185160"/>
            <a:ext cx="2710180" cy="10693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24" y="0"/>
                </a:moveTo>
                <a:lnTo>
                  <a:pt x="0" y="0"/>
                </a:lnTo>
                <a:lnTo>
                  <a:pt x="0" y="6695"/>
                </a:lnTo>
                <a:lnTo>
                  <a:pt x="21600" y="6695"/>
                </a:lnTo>
                <a:lnTo>
                  <a:pt x="21600" y="21600"/>
                </a:lnTo>
              </a:path>
            </a:pathLst>
          </a:custGeom>
          <a:ln>
            <a:solidFill>
              <a:srgbClr val="4A7EBB"/>
            </a:solidFill>
          </a:ln>
        </p:spPr>
        <p:txBody>
          <a:bodyPr/>
          <a:lstStyle/>
          <a:p>
            <a:pPr/>
          </a:p>
        </p:txBody>
      </p:sp>
      <p:grpSp>
        <p:nvGrpSpPr>
          <p:cNvPr id="261" name="직사각형 17"/>
          <p:cNvGrpSpPr/>
          <p:nvPr/>
        </p:nvGrpSpPr>
        <p:grpSpPr>
          <a:xfrm>
            <a:off x="4495800" y="4876800"/>
            <a:ext cx="4267200" cy="433993"/>
            <a:chOff x="0" y="0"/>
            <a:chExt cx="4267200" cy="433992"/>
          </a:xfrm>
        </p:grpSpPr>
        <p:sp>
          <p:nvSpPr>
            <p:cNvPr id="259" name="직사각형"/>
            <p:cNvSpPr/>
            <p:nvPr/>
          </p:nvSpPr>
          <p:spPr>
            <a:xfrm>
              <a:off x="0" y="0"/>
              <a:ext cx="4267200" cy="433993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21365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100"/>
                </a:spcBef>
                <a:defRPr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60" name="url.txt (서비스 URL, 소스코드 git 주소)"/>
            <p:cNvSpPr txBox="1"/>
            <p:nvPr/>
          </p:nvSpPr>
          <p:spPr>
            <a:xfrm>
              <a:off x="58419" y="23573"/>
              <a:ext cx="4150361" cy="3868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indent="12700">
                <a:spcBef>
                  <a:spcPts val="100"/>
                </a:spcBef>
                <a:defRPr spc="-5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url.txt (</a:t>
              </a:r>
              <a:r>
                <a:rPr>
                  <a:latin typeface="+mn-lt"/>
                  <a:ea typeface="+mn-ea"/>
                  <a:cs typeface="+mn-cs"/>
                  <a:sym typeface="Helvetica"/>
                </a:rPr>
                <a:t>서비스 </a:t>
              </a:r>
              <a:r>
                <a:t>URL,</a:t>
              </a:r>
              <a:r>
                <a:rPr>
                  <a:latin typeface="+mn-lt"/>
                  <a:ea typeface="+mn-ea"/>
                  <a:cs typeface="+mn-cs"/>
                  <a:sym typeface="Helvetica"/>
                </a:rPr>
                <a:t> 소스코드 </a:t>
              </a:r>
              <a:r>
                <a:t>git </a:t>
              </a:r>
              <a:r>
                <a:rPr>
                  <a:latin typeface="+mn-lt"/>
                  <a:ea typeface="+mn-ea"/>
                  <a:cs typeface="+mn-cs"/>
                  <a:sym typeface="Helvetica"/>
                </a:rPr>
                <a:t>주소</a:t>
              </a:r>
              <a:r>
                <a:t>) </a:t>
              </a:r>
            </a:p>
          </p:txBody>
        </p:sp>
      </p:grpSp>
      <p:sp>
        <p:nvSpPr>
          <p:cNvPr id="264" name="꺾인 연결선[E] 18"/>
          <p:cNvSpPr/>
          <p:nvPr/>
        </p:nvSpPr>
        <p:spPr>
          <a:xfrm>
            <a:off x="3914140" y="3185160"/>
            <a:ext cx="2715260" cy="1678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21" y="0"/>
                </a:moveTo>
                <a:lnTo>
                  <a:pt x="0" y="0"/>
                </a:lnTo>
                <a:lnTo>
                  <a:pt x="0" y="8186"/>
                </a:lnTo>
                <a:lnTo>
                  <a:pt x="21600" y="8186"/>
                </a:lnTo>
                <a:lnTo>
                  <a:pt x="21600" y="21600"/>
                </a:lnTo>
              </a:path>
            </a:pathLst>
          </a:custGeom>
          <a:ln>
            <a:solidFill>
              <a:srgbClr val="4A7EBB"/>
            </a:solidFill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object 2"/>
          <p:cNvSpPr txBox="1"/>
          <p:nvPr/>
        </p:nvSpPr>
        <p:spPr>
          <a:xfrm>
            <a:off x="1208504" y="6499574"/>
            <a:ext cx="1705611" cy="19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14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Image </a:t>
            </a:r>
            <a:r>
              <a:rPr spc="-5"/>
              <a:t>Processing</a:t>
            </a:r>
            <a:r>
              <a:rPr spc="-70"/>
              <a:t> </a:t>
            </a:r>
            <a:r>
              <a:t>Lab</a:t>
            </a:r>
          </a:p>
        </p:txBody>
      </p:sp>
      <p:sp>
        <p:nvSpPr>
          <p:cNvPr id="79" name="object 3"/>
          <p:cNvSpPr txBox="1"/>
          <p:nvPr>
            <p:ph type="title"/>
          </p:nvPr>
        </p:nvSpPr>
        <p:spPr>
          <a:xfrm>
            <a:off x="574039" y="609888"/>
            <a:ext cx="3388361" cy="330836"/>
          </a:xfrm>
          <a:prstGeom prst="rect">
            <a:avLst/>
          </a:prstGeom>
        </p:spPr>
        <p:txBody>
          <a:bodyPr/>
          <a:lstStyle>
            <a:lvl1pPr indent="12700">
              <a:spcBef>
                <a:spcPts val="100"/>
              </a:spcBef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요구조건</a:t>
            </a:r>
          </a:p>
        </p:txBody>
      </p:sp>
      <p:sp>
        <p:nvSpPr>
          <p:cNvPr id="80" name="object 4"/>
          <p:cNvSpPr txBox="1"/>
          <p:nvPr/>
        </p:nvSpPr>
        <p:spPr>
          <a:xfrm>
            <a:off x="574040" y="1138152"/>
            <a:ext cx="8874760" cy="5643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99084" indent="-287020">
              <a:spcBef>
                <a:spcPts val="100"/>
              </a:spcBef>
              <a:buSzPct val="100000"/>
              <a:buChar char="❖"/>
              <a:tabLst>
                <a:tab pos="292100" algn="l"/>
              </a:tabLst>
              <a:defRPr spc="-5" sz="1600">
                <a:solidFill>
                  <a:srgbClr val="558ED5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1.</a:t>
            </a:r>
            <a:r>
              <a:t> </a:t>
            </a:r>
            <a:r>
              <a:t>Edge System(Python </a:t>
            </a:r>
            <a:r>
              <a:t>기반</a:t>
            </a:r>
            <a:r>
              <a:t>, </a:t>
            </a:r>
            <a:r>
              <a:t>공통</a:t>
            </a:r>
            <a:r>
              <a:t>)</a:t>
            </a:r>
          </a:p>
          <a:p>
            <a:pPr lvl="1" marL="812165" indent="-342900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z="1600">
                <a:latin typeface="+mn-lt"/>
                <a:ea typeface="+mn-ea"/>
                <a:cs typeface="+mn-cs"/>
                <a:sym typeface="Helvetica"/>
              </a:defRPr>
            </a:pPr>
            <a:r>
              <a:t>1-1.</a:t>
            </a:r>
            <a:r>
              <a:t> </a:t>
            </a:r>
            <a:r>
              <a:t>YoloV5 pretrained model </a:t>
            </a:r>
            <a:r>
              <a:t>사용</a:t>
            </a:r>
          </a:p>
          <a:p>
            <a:pPr lvl="2" marL="1269364" indent="-342900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i="1" sz="1600">
                <a:latin typeface="+mn-lt"/>
                <a:ea typeface="+mn-ea"/>
                <a:cs typeface="+mn-cs"/>
                <a:sym typeface="Helvetica"/>
              </a:defRPr>
            </a:pPr>
            <a:r>
              <a:t>대체 가능 함</a:t>
            </a:r>
          </a:p>
          <a:p>
            <a:pPr lvl="1" marL="812165" indent="-342900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z="1600">
                <a:latin typeface="+mn-lt"/>
                <a:ea typeface="+mn-ea"/>
                <a:cs typeface="+mn-cs"/>
                <a:sym typeface="Helvetica"/>
              </a:defRPr>
            </a:pPr>
            <a:r>
              <a:t>1-2.</a:t>
            </a:r>
            <a:r>
              <a:t> </a:t>
            </a:r>
            <a:r>
              <a:t>Ms coco </a:t>
            </a:r>
            <a:r>
              <a:t>훈련데이터 기준 검출 객체 </a:t>
            </a:r>
            <a:r>
              <a:t>(Classes) : 80</a:t>
            </a:r>
            <a:r>
              <a:t>가지 객체 검출 기능</a:t>
            </a:r>
          </a:p>
          <a:p>
            <a:pPr lvl="2" marL="1269364" indent="-342900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i="1" sz="1600">
                <a:latin typeface="+mn-lt"/>
                <a:ea typeface="+mn-ea"/>
                <a:cs typeface="+mn-cs"/>
                <a:sym typeface="Helvetica"/>
              </a:defRPr>
            </a:pPr>
            <a:r>
              <a:t>대체 가능 함</a:t>
            </a:r>
          </a:p>
          <a:p>
            <a:pPr lvl="1" marL="812165" indent="-342900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z="1600">
                <a:latin typeface="+mn-lt"/>
                <a:ea typeface="+mn-ea"/>
                <a:cs typeface="+mn-cs"/>
                <a:sym typeface="Helvetica"/>
              </a:defRPr>
            </a:pPr>
            <a:r>
              <a:t>1-3.</a:t>
            </a:r>
            <a:r>
              <a:t> 한 종류의 객체를 동일한 객체로 가능한 </a:t>
            </a:r>
            <a:r>
              <a:t>Change Detection</a:t>
            </a:r>
          </a:p>
          <a:p>
            <a:pPr lvl="1" marL="812165" indent="-342900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z="1600">
                <a:latin typeface="+mn-lt"/>
                <a:ea typeface="+mn-ea"/>
                <a:cs typeface="+mn-cs"/>
                <a:sym typeface="Helvetica"/>
              </a:defRPr>
            </a:pPr>
            <a:r>
              <a:t>1-4.</a:t>
            </a:r>
            <a:r>
              <a:t> 게시를 위한 </a:t>
            </a:r>
            <a:r>
              <a:t>HTTP</a:t>
            </a:r>
            <a:r>
              <a:t> </a:t>
            </a:r>
            <a:r>
              <a:t>Restfull API </a:t>
            </a:r>
            <a:r>
              <a:t>사용</a:t>
            </a:r>
            <a:r>
              <a:t>(</a:t>
            </a:r>
            <a:r>
              <a:t>공통</a:t>
            </a:r>
            <a:r>
              <a:t>)</a:t>
            </a:r>
          </a:p>
          <a:p>
            <a:pPr lvl="1" marL="812165" indent="-342900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z="1600">
                <a:latin typeface="+mn-lt"/>
                <a:ea typeface="+mn-ea"/>
                <a:cs typeface="+mn-cs"/>
                <a:sym typeface="Helvetica"/>
              </a:defRPr>
            </a:pPr>
            <a:r>
              <a:t>1-5.</a:t>
            </a:r>
            <a:r>
              <a:t> 추가기능</a:t>
            </a:r>
          </a:p>
          <a:p>
            <a:pPr lvl="1" marL="812165" indent="-342900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z="900">
                <a:latin typeface="+mn-lt"/>
                <a:ea typeface="+mn-ea"/>
                <a:cs typeface="+mn-cs"/>
                <a:sym typeface="Helvetica"/>
              </a:defRPr>
            </a:pPr>
          </a:p>
          <a:p>
            <a:pPr marL="299084" indent="-287020">
              <a:spcBef>
                <a:spcPts val="100"/>
              </a:spcBef>
              <a:buSzPct val="100000"/>
              <a:buChar char="❖"/>
              <a:tabLst>
                <a:tab pos="292100" algn="l"/>
              </a:tabLst>
              <a:defRPr spc="-5" sz="1600">
                <a:solidFill>
                  <a:srgbClr val="558ED5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2.</a:t>
            </a:r>
            <a:r>
              <a:t> </a:t>
            </a:r>
            <a:r>
              <a:t>Service System(Python, Django </a:t>
            </a:r>
            <a:r>
              <a:t>기반</a:t>
            </a:r>
            <a:r>
              <a:t>,</a:t>
            </a:r>
            <a:r>
              <a:t> </a:t>
            </a:r>
            <a:r>
              <a:t>Pythonanywhere </a:t>
            </a:r>
            <a:r>
              <a:t>클라우드상 서비스 구동</a:t>
            </a:r>
            <a:r>
              <a:t>,</a:t>
            </a:r>
            <a:r>
              <a:t> 일부 확장 기능 가능</a:t>
            </a:r>
            <a:r>
              <a:t>)</a:t>
            </a:r>
          </a:p>
          <a:p>
            <a:pPr lvl="1" marL="812165" indent="-342900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z="1600">
                <a:latin typeface="+mn-lt"/>
                <a:ea typeface="+mn-ea"/>
                <a:cs typeface="+mn-cs"/>
                <a:sym typeface="Helvetica"/>
              </a:defRPr>
            </a:pPr>
            <a:r>
              <a:t>2-1.</a:t>
            </a:r>
            <a:r>
              <a:t> 사용자 보안 기능</a:t>
            </a:r>
            <a:r>
              <a:t>(</a:t>
            </a:r>
            <a:r>
              <a:t>보안키를 이용한 로그인</a:t>
            </a:r>
            <a:r>
              <a:t>,</a:t>
            </a:r>
            <a:r>
              <a:t> 공통</a:t>
            </a:r>
            <a:r>
              <a:t>)</a:t>
            </a:r>
          </a:p>
          <a:p>
            <a:pPr lvl="1" marL="812165" indent="-342900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z="1600">
                <a:latin typeface="+mn-lt"/>
                <a:ea typeface="+mn-ea"/>
                <a:cs typeface="+mn-cs"/>
                <a:sym typeface="Helvetica"/>
              </a:defRPr>
            </a:pPr>
            <a:r>
              <a:t>2-2.</a:t>
            </a:r>
            <a:r>
              <a:t> </a:t>
            </a:r>
            <a:r>
              <a:t>Image Blog </a:t>
            </a:r>
            <a:r>
              <a:t>및 관리 기능</a:t>
            </a:r>
            <a:r>
              <a:t>(</a:t>
            </a:r>
            <a:r>
              <a:t>공통</a:t>
            </a:r>
            <a:r>
              <a:t>,</a:t>
            </a:r>
            <a:r>
              <a:t> 일부 확장 기능 가능</a:t>
            </a:r>
            <a:r>
              <a:t>)</a:t>
            </a:r>
          </a:p>
          <a:p>
            <a:pPr lvl="1" marL="812165" indent="-342900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z="1600">
                <a:latin typeface="+mn-lt"/>
                <a:ea typeface="+mn-ea"/>
                <a:cs typeface="+mn-cs"/>
                <a:sym typeface="Helvetica"/>
              </a:defRPr>
            </a:pPr>
            <a:r>
              <a:t>2-3.</a:t>
            </a:r>
            <a:r>
              <a:t> 게시를 위한 </a:t>
            </a:r>
            <a:r>
              <a:t>HTTP</a:t>
            </a:r>
            <a:r>
              <a:t> </a:t>
            </a:r>
            <a:r>
              <a:t>Restfull API </a:t>
            </a:r>
            <a:r>
              <a:t>제공</a:t>
            </a:r>
            <a:r>
              <a:t>(</a:t>
            </a:r>
            <a:r>
              <a:t>공통</a:t>
            </a:r>
            <a:r>
              <a:t>)</a:t>
            </a:r>
          </a:p>
          <a:p>
            <a:pPr lvl="1" marL="812165" indent="-342900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z="1600">
                <a:latin typeface="+mn-lt"/>
                <a:ea typeface="+mn-ea"/>
                <a:cs typeface="+mn-cs"/>
                <a:sym typeface="Helvetica"/>
              </a:defRPr>
            </a:pPr>
            <a:r>
              <a:t>2-4.</a:t>
            </a:r>
            <a:r>
              <a:t> </a:t>
            </a:r>
            <a:r>
              <a:t>Image</a:t>
            </a:r>
            <a:r>
              <a:t> 목록</a:t>
            </a:r>
            <a:r>
              <a:t>,</a:t>
            </a:r>
            <a:r>
              <a:t> 획득을 위한 </a:t>
            </a:r>
            <a:r>
              <a:t>HTTP</a:t>
            </a:r>
            <a:r>
              <a:t> </a:t>
            </a:r>
            <a:r>
              <a:t>Restfull API </a:t>
            </a:r>
            <a:r>
              <a:t>제공</a:t>
            </a:r>
            <a:r>
              <a:t>(</a:t>
            </a:r>
            <a:r>
              <a:t>신규 추가 필요</a:t>
            </a:r>
            <a:r>
              <a:t>)</a:t>
            </a:r>
          </a:p>
          <a:p>
            <a:pPr lvl="1" marL="812165" indent="-342900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z="1600">
                <a:latin typeface="+mn-lt"/>
                <a:ea typeface="+mn-ea"/>
                <a:cs typeface="+mn-cs"/>
                <a:sym typeface="Helvetica"/>
              </a:defRPr>
            </a:pPr>
            <a:r>
              <a:t>2-5.</a:t>
            </a:r>
            <a:r>
              <a:t> 추가 기능</a:t>
            </a:r>
          </a:p>
          <a:p>
            <a:pPr lvl="1" marL="812165" indent="-342900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z="900">
                <a:latin typeface="+mn-lt"/>
                <a:ea typeface="+mn-ea"/>
                <a:cs typeface="+mn-cs"/>
                <a:sym typeface="Helvetica"/>
              </a:defRPr>
            </a:pPr>
          </a:p>
          <a:p>
            <a:pPr marL="299084" indent="-287020">
              <a:spcBef>
                <a:spcPts val="100"/>
              </a:spcBef>
              <a:buSzPct val="100000"/>
              <a:buChar char="❖"/>
              <a:tabLst>
                <a:tab pos="292100" algn="l"/>
              </a:tabLst>
              <a:defRPr spc="-5" sz="1600">
                <a:solidFill>
                  <a:srgbClr val="558ED5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3.</a:t>
            </a:r>
            <a:r>
              <a:t> </a:t>
            </a:r>
            <a:r>
              <a:t>Client System(Android, Native App,</a:t>
            </a:r>
            <a:r>
              <a:t> 개별 제안</a:t>
            </a:r>
            <a:r>
              <a:t>)</a:t>
            </a:r>
          </a:p>
          <a:p>
            <a:pPr lvl="1" marL="812165" indent="-342900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z="1600">
                <a:latin typeface="+mn-lt"/>
                <a:ea typeface="+mn-ea"/>
                <a:cs typeface="+mn-cs"/>
                <a:sym typeface="Helvetica"/>
              </a:defRPr>
            </a:pPr>
            <a:r>
              <a:t>3.1.</a:t>
            </a:r>
            <a:r>
              <a:t> </a:t>
            </a:r>
            <a:r>
              <a:t>Image list view </a:t>
            </a:r>
            <a:r>
              <a:t>기능</a:t>
            </a:r>
            <a:r>
              <a:t>(</a:t>
            </a:r>
            <a:r>
              <a:t>공통 기능</a:t>
            </a:r>
            <a:r>
              <a:t>,</a:t>
            </a:r>
            <a:r>
              <a:t> 개별 제안</a:t>
            </a:r>
            <a:r>
              <a:t>)</a:t>
            </a:r>
          </a:p>
          <a:p>
            <a:pPr lvl="1" marL="812165" indent="-342900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z="1600">
                <a:latin typeface="+mn-lt"/>
                <a:ea typeface="+mn-ea"/>
                <a:cs typeface="+mn-cs"/>
                <a:sym typeface="Helvetica"/>
              </a:defRPr>
            </a:pPr>
            <a:r>
              <a:t>3.2.</a:t>
            </a:r>
            <a:r>
              <a:t> </a:t>
            </a:r>
            <a:r>
              <a:t>Image</a:t>
            </a:r>
            <a:r>
              <a:t> 목록</a:t>
            </a:r>
            <a:r>
              <a:t>,</a:t>
            </a:r>
            <a:r>
              <a:t> 획득을 위한 </a:t>
            </a:r>
            <a:r>
              <a:t>HTTP</a:t>
            </a:r>
            <a:r>
              <a:t> </a:t>
            </a:r>
            <a:r>
              <a:t>Restfull API </a:t>
            </a:r>
            <a:r>
              <a:t>사용</a:t>
            </a:r>
            <a:r>
              <a:t>(</a:t>
            </a:r>
            <a:r>
              <a:t>신규 추가 필요</a:t>
            </a:r>
            <a:r>
              <a:t>)</a:t>
            </a:r>
          </a:p>
          <a:p>
            <a:pPr lvl="1" marL="812165" indent="-342900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z="1600">
                <a:latin typeface="+mn-lt"/>
                <a:ea typeface="+mn-ea"/>
                <a:cs typeface="+mn-cs"/>
                <a:sym typeface="Helvetica"/>
              </a:defRPr>
            </a:pPr>
            <a:r>
              <a:t>3.3.</a:t>
            </a:r>
            <a:r>
              <a:t> 공통기능 및 추가기능을 활용한 사용자 시나리오 및 </a:t>
            </a:r>
            <a:r>
              <a:t>UI </a:t>
            </a:r>
            <a:r>
              <a:t>제공</a:t>
            </a:r>
            <a:r>
              <a:t> (</a:t>
            </a:r>
            <a:r>
              <a:t>신규 추가 필요</a:t>
            </a:r>
            <a:r>
              <a:t>)</a:t>
            </a:r>
          </a:p>
          <a:p>
            <a:pPr lvl="1" marL="812165" indent="-342900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z="1600">
                <a:latin typeface="+mn-lt"/>
                <a:ea typeface="+mn-ea"/>
                <a:cs typeface="+mn-cs"/>
                <a:sym typeface="Helvetica"/>
              </a:defRPr>
            </a:pPr>
            <a:r>
              <a:t>3-4.</a:t>
            </a:r>
            <a:r>
              <a:t> 추가 기능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그림 7" descr="그림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22017" y="2590800"/>
            <a:ext cx="2030259" cy="2788687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모서리가 둥근 직사각형 35"/>
          <p:cNvSpPr/>
          <p:nvPr/>
        </p:nvSpPr>
        <p:spPr>
          <a:xfrm>
            <a:off x="3942441" y="2666999"/>
            <a:ext cx="2151818" cy="2694750"/>
          </a:xfrm>
          <a:prstGeom prst="roundRect">
            <a:avLst>
              <a:gd name="adj" fmla="val 16667"/>
            </a:avLst>
          </a:prstGeom>
          <a:solidFill>
            <a:srgbClr val="CCC1DA"/>
          </a:solidFill>
          <a:ln w="25400">
            <a:solidFill>
              <a:srgbClr val="B3A2C7"/>
            </a:solidFill>
          </a:ln>
        </p:spPr>
        <p:txBody>
          <a:bodyPr lIns="45719" rIns="45719" anchor="ctr"/>
          <a:lstStyle/>
          <a:p>
            <a:pPr algn="ctr">
              <a:defRPr sz="1100">
                <a:solidFill>
                  <a:srgbClr val="FFFFFF"/>
                </a:solidFill>
              </a:defRPr>
            </a:pPr>
          </a:p>
        </p:txBody>
      </p:sp>
      <p:sp>
        <p:nvSpPr>
          <p:cNvPr id="84" name="모서리가 둥근 직사각형 36"/>
          <p:cNvSpPr/>
          <p:nvPr/>
        </p:nvSpPr>
        <p:spPr>
          <a:xfrm>
            <a:off x="1941282" y="2667050"/>
            <a:ext cx="1543960" cy="2694751"/>
          </a:xfrm>
          <a:prstGeom prst="roundRect">
            <a:avLst>
              <a:gd name="adj" fmla="val 16667"/>
            </a:avLst>
          </a:prstGeom>
          <a:solidFill>
            <a:srgbClr val="CCC1DA"/>
          </a:solidFill>
          <a:ln w="25400">
            <a:solidFill>
              <a:srgbClr val="B3A2C7"/>
            </a:solidFill>
          </a:ln>
        </p:spPr>
        <p:txBody>
          <a:bodyPr lIns="45719" rIns="45719" anchor="ctr"/>
          <a:lstStyle/>
          <a:p>
            <a:pPr algn="ctr">
              <a:defRPr sz="1100">
                <a:solidFill>
                  <a:srgbClr val="FFFFFF"/>
                </a:solidFill>
              </a:defRPr>
            </a:pPr>
          </a:p>
        </p:txBody>
      </p:sp>
      <p:sp>
        <p:nvSpPr>
          <p:cNvPr id="85" name="object 2"/>
          <p:cNvSpPr txBox="1"/>
          <p:nvPr/>
        </p:nvSpPr>
        <p:spPr>
          <a:xfrm>
            <a:off x="1208504" y="6499574"/>
            <a:ext cx="1705611" cy="19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14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Image </a:t>
            </a:r>
            <a:r>
              <a:rPr spc="-5"/>
              <a:t>Processing</a:t>
            </a:r>
            <a:r>
              <a:rPr spc="-70"/>
              <a:t> </a:t>
            </a:r>
            <a:r>
              <a:t>Lab</a:t>
            </a:r>
          </a:p>
        </p:txBody>
      </p:sp>
      <p:sp>
        <p:nvSpPr>
          <p:cNvPr id="86" name="object 3"/>
          <p:cNvSpPr txBox="1"/>
          <p:nvPr>
            <p:ph type="title"/>
          </p:nvPr>
        </p:nvSpPr>
        <p:spPr>
          <a:xfrm>
            <a:off x="574039" y="609888"/>
            <a:ext cx="5293362" cy="321243"/>
          </a:xfrm>
          <a:prstGeom prst="rect">
            <a:avLst/>
          </a:prstGeom>
        </p:spPr>
        <p:txBody>
          <a:bodyPr/>
          <a:lstStyle/>
          <a:p>
            <a:pPr indent="12319" defTabSz="886968">
              <a:defRPr sz="194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시스템 구성도 </a:t>
            </a:r>
            <a:r>
              <a:rPr i="1">
                <a:solidFill>
                  <a:srgbClr val="FF0000"/>
                </a:solidFill>
              </a:rPr>
              <a:t>(</a:t>
            </a:r>
            <a:r>
              <a:rPr i="1">
                <a:solidFill>
                  <a:srgbClr val="FF0000"/>
                </a:solidFill>
                <a:latin typeface="+mn-lt"/>
                <a:ea typeface="+mn-ea"/>
                <a:cs typeface="+mn-cs"/>
                <a:sym typeface="Helvetica"/>
              </a:rPr>
              <a:t>변경  된 사항 적용</a:t>
            </a:r>
            <a:r>
              <a:rPr i="1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87" name="object 4"/>
          <p:cNvSpPr txBox="1"/>
          <p:nvPr/>
        </p:nvSpPr>
        <p:spPr>
          <a:xfrm>
            <a:off x="574040" y="1138152"/>
            <a:ext cx="8874760" cy="322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299084" indent="-287020">
              <a:spcBef>
                <a:spcPts val="100"/>
              </a:spcBef>
              <a:buSzPct val="100000"/>
              <a:buChar char="❖"/>
              <a:tabLst>
                <a:tab pos="292100" algn="l"/>
              </a:tabLst>
              <a:defRPr spc="-4" sz="2000">
                <a:solidFill>
                  <a:srgbClr val="558ED5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시스템 구성도</a:t>
            </a:r>
          </a:p>
        </p:txBody>
      </p:sp>
      <p:pic>
        <p:nvPicPr>
          <p:cNvPr id="88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24539" y="4785497"/>
            <a:ext cx="1280543" cy="624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89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7950" y="4720802"/>
            <a:ext cx="1280544" cy="624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그림 4" descr="그림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0583" y="4866073"/>
            <a:ext cx="522802" cy="463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그림 6" descr="그림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53238" y="4082000"/>
            <a:ext cx="871000" cy="871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그림 8" descr="그림 8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222569" y="2671423"/>
            <a:ext cx="971310" cy="647541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그림 22" descr="그림 2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235437" y="3756554"/>
            <a:ext cx="858745" cy="5868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6" name="모서리가 둥근 직사각형 23"/>
          <p:cNvGrpSpPr/>
          <p:nvPr/>
        </p:nvGrpSpPr>
        <p:grpSpPr>
          <a:xfrm>
            <a:off x="2061309" y="3192266"/>
            <a:ext cx="1257633" cy="529855"/>
            <a:chOff x="0" y="0"/>
            <a:chExt cx="1257631" cy="529853"/>
          </a:xfrm>
        </p:grpSpPr>
        <p:sp>
          <p:nvSpPr>
            <p:cNvPr id="94" name="모서리가 둥근 직사각형"/>
            <p:cNvSpPr/>
            <p:nvPr/>
          </p:nvSpPr>
          <p:spPr>
            <a:xfrm>
              <a:off x="0" y="0"/>
              <a:ext cx="1257632" cy="529854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5" name="Change Detection"/>
            <p:cNvSpPr txBox="1"/>
            <p:nvPr/>
          </p:nvSpPr>
          <p:spPr>
            <a:xfrm>
              <a:off x="84285" y="69523"/>
              <a:ext cx="1089062" cy="3908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Change Detection</a:t>
              </a:r>
            </a:p>
          </p:txBody>
        </p:sp>
      </p:grpSp>
      <p:grpSp>
        <p:nvGrpSpPr>
          <p:cNvPr id="99" name="모서리가 둥근 직사각형 24"/>
          <p:cNvGrpSpPr/>
          <p:nvPr/>
        </p:nvGrpSpPr>
        <p:grpSpPr>
          <a:xfrm>
            <a:off x="4031777" y="3395569"/>
            <a:ext cx="1368450" cy="785576"/>
            <a:chOff x="0" y="0"/>
            <a:chExt cx="1368449" cy="785575"/>
          </a:xfrm>
        </p:grpSpPr>
        <p:sp>
          <p:nvSpPr>
            <p:cNvPr id="97" name="모서리가 둥근 직사각형"/>
            <p:cNvSpPr/>
            <p:nvPr/>
          </p:nvSpPr>
          <p:spPr>
            <a:xfrm>
              <a:off x="0" y="0"/>
              <a:ext cx="1368450" cy="785576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25400" cap="flat">
              <a:solidFill>
                <a:srgbClr val="71884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8" name="Intruder Detection…"/>
            <p:cNvSpPr txBox="1"/>
            <p:nvPr/>
          </p:nvSpPr>
          <p:spPr>
            <a:xfrm>
              <a:off x="96769" y="197383"/>
              <a:ext cx="1174912" cy="3908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  <a:r>
                <a:t>Intruder Detection</a:t>
              </a:r>
            </a:p>
            <a:p>
              <a:pPr algn="ctr">
                <a:defRPr sz="1100">
                  <a:solidFill>
                    <a:srgbClr val="FFFFFF"/>
                  </a:solidFill>
                </a:defRPr>
              </a:pPr>
              <a:r>
                <a:t>(Django blog)</a:t>
              </a:r>
            </a:p>
          </p:txBody>
        </p:sp>
      </p:grpSp>
      <p:pic>
        <p:nvPicPr>
          <p:cNvPr id="100" name="Picture 13" descr="Picture 13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497005" y="4181145"/>
            <a:ext cx="594673" cy="672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그림 26" descr="그림 26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087805" y="2671423"/>
            <a:ext cx="971310" cy="543327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직선 화살표 연결선 28"/>
          <p:cNvSpPr/>
          <p:nvPr/>
        </p:nvSpPr>
        <p:spPr>
          <a:xfrm>
            <a:off x="1124938" y="5067583"/>
            <a:ext cx="947343" cy="217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>
            <a:solidFill>
              <a:srgbClr val="4A7EBB"/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03" name="TextBox 31"/>
          <p:cNvSpPr txBox="1"/>
          <p:nvPr/>
        </p:nvSpPr>
        <p:spPr>
          <a:xfrm>
            <a:off x="1230318" y="4828170"/>
            <a:ext cx="407676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RTSP</a:t>
            </a:r>
          </a:p>
        </p:txBody>
      </p:sp>
      <p:sp>
        <p:nvSpPr>
          <p:cNvPr id="136" name="꺾인 연결선[E] 33"/>
          <p:cNvSpPr/>
          <p:nvPr/>
        </p:nvSpPr>
        <p:spPr>
          <a:xfrm>
            <a:off x="1794510" y="2990850"/>
            <a:ext cx="2887981" cy="4660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</a:path>
            </a:pathLst>
          </a:custGeom>
          <a:ln>
            <a:solidFill>
              <a:srgbClr val="4A7EBB"/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37" name="꺾인 연결선[E] 41"/>
          <p:cNvSpPr/>
          <p:nvPr/>
        </p:nvSpPr>
        <p:spPr>
          <a:xfrm>
            <a:off x="4687570" y="4517390"/>
            <a:ext cx="891540" cy="654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212"/>
                </a:moveTo>
                <a:lnTo>
                  <a:pt x="0" y="21600"/>
                </a:lnTo>
                <a:lnTo>
                  <a:pt x="15077" y="21600"/>
                </a:lnTo>
                <a:lnTo>
                  <a:pt x="15077" y="0"/>
                </a:lnTo>
                <a:lnTo>
                  <a:pt x="21600" y="0"/>
                </a:lnTo>
              </a:path>
            </a:pathLst>
          </a:custGeom>
          <a:ln>
            <a:solidFill>
              <a:srgbClr val="4A7EBB"/>
            </a:solidFill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pic>
        <p:nvPicPr>
          <p:cNvPr id="106" name="그림 46" descr="그림 46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670562" y="3680774"/>
            <a:ext cx="431436" cy="4146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그림 47" descr="그림 47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609861" y="4119078"/>
            <a:ext cx="552836" cy="4146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그림 48" descr="그림 48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689322" y="3223161"/>
            <a:ext cx="395674" cy="414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그림 49" descr="그림 49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7664377" y="2785772"/>
            <a:ext cx="421176" cy="414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그림 50" descr="그림 50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8606804" y="3223161"/>
            <a:ext cx="660401" cy="66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꺾인 연결선[E] 51"/>
          <p:cNvSpPr/>
          <p:nvPr/>
        </p:nvSpPr>
        <p:spPr>
          <a:xfrm>
            <a:off x="4752340" y="2983229"/>
            <a:ext cx="2938780" cy="76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2322" y="21600"/>
                </a:lnTo>
                <a:lnTo>
                  <a:pt x="12322" y="0"/>
                </a:lnTo>
                <a:lnTo>
                  <a:pt x="21600" y="0"/>
                </a:lnTo>
              </a:path>
            </a:pathLst>
          </a:custGeom>
          <a:ln>
            <a:solidFill>
              <a:srgbClr val="4A7EBB"/>
            </a:solidFill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12" name="TextBox 54"/>
          <p:cNvSpPr txBox="1"/>
          <p:nvPr/>
        </p:nvSpPr>
        <p:spPr>
          <a:xfrm>
            <a:off x="2775702" y="2702939"/>
            <a:ext cx="1145417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/>
            </a:pPr>
            <a:r>
              <a:t>HTTP/Restful</a:t>
            </a:r>
            <a:r>
              <a:t> </a:t>
            </a:r>
            <a:r>
              <a:t>API</a:t>
            </a:r>
          </a:p>
        </p:txBody>
      </p:sp>
      <p:sp>
        <p:nvSpPr>
          <p:cNvPr id="113" name="TextBox 55"/>
          <p:cNvSpPr txBox="1"/>
          <p:nvPr/>
        </p:nvSpPr>
        <p:spPr>
          <a:xfrm>
            <a:off x="5475525" y="2702937"/>
            <a:ext cx="428437" cy="24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HTTP</a:t>
            </a:r>
          </a:p>
        </p:txBody>
      </p:sp>
      <p:sp>
        <p:nvSpPr>
          <p:cNvPr id="114" name="직선 화살표 연결선 56"/>
          <p:cNvSpPr/>
          <p:nvPr/>
        </p:nvSpPr>
        <p:spPr>
          <a:xfrm flipV="1">
            <a:off x="4716002" y="3086085"/>
            <a:ext cx="1" cy="309485"/>
          </a:xfrm>
          <a:prstGeom prst="line">
            <a:avLst/>
          </a:prstGeom>
          <a:ln>
            <a:solidFill>
              <a:srgbClr val="4A7EBB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15" name="TextBox 59"/>
          <p:cNvSpPr txBox="1"/>
          <p:nvPr/>
        </p:nvSpPr>
        <p:spPr>
          <a:xfrm>
            <a:off x="4770120" y="3124200"/>
            <a:ext cx="428437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HTTP</a:t>
            </a:r>
          </a:p>
        </p:txBody>
      </p:sp>
      <p:grpSp>
        <p:nvGrpSpPr>
          <p:cNvPr id="118" name="모서리가 둥근 직사각형 64"/>
          <p:cNvGrpSpPr/>
          <p:nvPr/>
        </p:nvGrpSpPr>
        <p:grpSpPr>
          <a:xfrm>
            <a:off x="4253615" y="4046511"/>
            <a:ext cx="940263" cy="228511"/>
            <a:chOff x="0" y="0"/>
            <a:chExt cx="940261" cy="228510"/>
          </a:xfrm>
        </p:grpSpPr>
        <p:sp>
          <p:nvSpPr>
            <p:cNvPr id="116" name="모서리가 둥근 직사각형"/>
            <p:cNvSpPr/>
            <p:nvPr/>
          </p:nvSpPr>
          <p:spPr>
            <a:xfrm>
              <a:off x="0" y="7821"/>
              <a:ext cx="940262" cy="21286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7" name="Image blog"/>
            <p:cNvSpPr txBox="1"/>
            <p:nvPr/>
          </p:nvSpPr>
          <p:spPr>
            <a:xfrm>
              <a:off x="68810" y="0"/>
              <a:ext cx="802641" cy="2285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 Image blog</a:t>
              </a:r>
            </a:p>
          </p:txBody>
        </p:sp>
      </p:grpSp>
      <p:grpSp>
        <p:nvGrpSpPr>
          <p:cNvPr id="121" name="모서리가 둥근 직사각형 65"/>
          <p:cNvGrpSpPr/>
          <p:nvPr/>
        </p:nvGrpSpPr>
        <p:grpSpPr>
          <a:xfrm>
            <a:off x="4031777" y="3312464"/>
            <a:ext cx="692623" cy="393611"/>
            <a:chOff x="0" y="0"/>
            <a:chExt cx="692622" cy="393610"/>
          </a:xfrm>
        </p:grpSpPr>
        <p:sp>
          <p:nvSpPr>
            <p:cNvPr id="119" name="모서리가 둥근 직사각형"/>
            <p:cNvSpPr/>
            <p:nvPr/>
          </p:nvSpPr>
          <p:spPr>
            <a:xfrm>
              <a:off x="0" y="90371"/>
              <a:ext cx="692623" cy="21286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0" name="REST API"/>
            <p:cNvSpPr txBox="1"/>
            <p:nvPr/>
          </p:nvSpPr>
          <p:spPr>
            <a:xfrm>
              <a:off x="68811" y="0"/>
              <a:ext cx="555000" cy="3936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 REST API</a:t>
              </a:r>
            </a:p>
          </p:txBody>
        </p:sp>
      </p:grpSp>
      <p:sp>
        <p:nvSpPr>
          <p:cNvPr id="122" name="TextBox 32"/>
          <p:cNvSpPr txBox="1"/>
          <p:nvPr/>
        </p:nvSpPr>
        <p:spPr>
          <a:xfrm>
            <a:off x="3901794" y="3152001"/>
            <a:ext cx="779076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PORT:8000</a:t>
            </a:r>
          </a:p>
        </p:txBody>
      </p:sp>
      <p:sp>
        <p:nvSpPr>
          <p:cNvPr id="123" name="TextBox 34"/>
          <p:cNvSpPr txBox="1"/>
          <p:nvPr/>
        </p:nvSpPr>
        <p:spPr>
          <a:xfrm>
            <a:off x="4617720" y="2694801"/>
            <a:ext cx="779076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PORT:8080</a:t>
            </a:r>
          </a:p>
        </p:txBody>
      </p:sp>
      <p:sp>
        <p:nvSpPr>
          <p:cNvPr id="124" name="TextBox 37"/>
          <p:cNvSpPr txBox="1"/>
          <p:nvPr/>
        </p:nvSpPr>
        <p:spPr>
          <a:xfrm>
            <a:off x="1949088" y="5377055"/>
            <a:ext cx="1487062" cy="24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200"/>
            </a:lvl1pPr>
          </a:lstStyle>
          <a:p>
            <a:pPr/>
            <a:r>
              <a:t>&lt;EDGE SYSTEM&gt;</a:t>
            </a:r>
          </a:p>
        </p:txBody>
      </p:sp>
      <p:sp>
        <p:nvSpPr>
          <p:cNvPr id="125" name="TextBox 38"/>
          <p:cNvSpPr txBox="1"/>
          <p:nvPr/>
        </p:nvSpPr>
        <p:spPr>
          <a:xfrm>
            <a:off x="6846532" y="5334000"/>
            <a:ext cx="2056863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200"/>
            </a:lvl1pPr>
          </a:lstStyle>
          <a:p>
            <a:pPr/>
            <a:r>
              <a:t>&lt;CLIENT&gt;</a:t>
            </a:r>
          </a:p>
        </p:txBody>
      </p:sp>
      <p:pic>
        <p:nvPicPr>
          <p:cNvPr id="126" name="그림 9" descr="그림 9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7659247" y="4589324"/>
            <a:ext cx="431436" cy="4398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그림 10" descr="그림 10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359567" y="4060440"/>
            <a:ext cx="971399" cy="672208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직선 화살표 연결선 11"/>
          <p:cNvSpPr/>
          <p:nvPr/>
        </p:nvSpPr>
        <p:spPr>
          <a:xfrm>
            <a:off x="1111756" y="4398405"/>
            <a:ext cx="912783" cy="699445"/>
          </a:xfrm>
          <a:prstGeom prst="line">
            <a:avLst/>
          </a:prstGeom>
          <a:ln>
            <a:solidFill>
              <a:srgbClr val="4A7EBB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29" name="TextBox 14"/>
          <p:cNvSpPr txBox="1"/>
          <p:nvPr/>
        </p:nvSpPr>
        <p:spPr>
          <a:xfrm>
            <a:off x="1204631" y="4248925"/>
            <a:ext cx="389296" cy="24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 USB</a:t>
            </a:r>
          </a:p>
        </p:txBody>
      </p:sp>
      <p:pic>
        <p:nvPicPr>
          <p:cNvPr id="130" name="그림 15" descr="그림 15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924231" y="4641184"/>
            <a:ext cx="797855" cy="235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그림 5" descr="그림 5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2140935" y="4244807"/>
            <a:ext cx="1047751" cy="3271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그림 16" descr="그림 16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2819400" y="4790121"/>
            <a:ext cx="609600" cy="1628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그림 17" descr="그림 17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2766529" y="4464046"/>
            <a:ext cx="715340" cy="357671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TextBox 18"/>
          <p:cNvSpPr txBox="1"/>
          <p:nvPr/>
        </p:nvSpPr>
        <p:spPr>
          <a:xfrm>
            <a:off x="4006291" y="5334000"/>
            <a:ext cx="2056863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200"/>
            </a:lvl1pPr>
          </a:lstStyle>
          <a:p>
            <a:pPr/>
            <a:r>
              <a:t>&lt;SERVICE SYSTEM&gt;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object 2"/>
          <p:cNvSpPr txBox="1"/>
          <p:nvPr/>
        </p:nvSpPr>
        <p:spPr>
          <a:xfrm>
            <a:off x="1208504" y="6499574"/>
            <a:ext cx="1705611" cy="19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14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Image </a:t>
            </a:r>
            <a:r>
              <a:rPr spc="-5"/>
              <a:t>Processing</a:t>
            </a:r>
            <a:r>
              <a:rPr spc="-70"/>
              <a:t> </a:t>
            </a:r>
            <a:r>
              <a:t>Lab</a:t>
            </a:r>
          </a:p>
        </p:txBody>
      </p:sp>
      <p:sp>
        <p:nvSpPr>
          <p:cNvPr id="141" name="object 3"/>
          <p:cNvSpPr txBox="1"/>
          <p:nvPr>
            <p:ph type="title"/>
          </p:nvPr>
        </p:nvSpPr>
        <p:spPr>
          <a:xfrm>
            <a:off x="574040" y="609888"/>
            <a:ext cx="1090931" cy="330836"/>
          </a:xfrm>
          <a:prstGeom prst="rect">
            <a:avLst/>
          </a:prstGeom>
        </p:spPr>
        <p:txBody>
          <a:bodyPr/>
          <a:lstStyle>
            <a:lvl1pPr indent="12700">
              <a:spcBef>
                <a:spcPts val="100"/>
              </a:spcBef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목적</a:t>
            </a:r>
          </a:p>
        </p:txBody>
      </p:sp>
      <p:sp>
        <p:nvSpPr>
          <p:cNvPr id="142" name="object 4"/>
          <p:cNvSpPr txBox="1"/>
          <p:nvPr/>
        </p:nvSpPr>
        <p:spPr>
          <a:xfrm>
            <a:off x="574040" y="1138152"/>
            <a:ext cx="8080376" cy="645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99083" indent="-287020">
              <a:spcBef>
                <a:spcPts val="100"/>
              </a:spcBef>
              <a:buSzPct val="100000"/>
              <a:buFont typeface="Helvetica"/>
              <a:buChar char="❖"/>
              <a:tabLst>
                <a:tab pos="292100" algn="l"/>
              </a:tabLst>
              <a:defRPr spc="-4" sz="2000">
                <a:solidFill>
                  <a:srgbClr val="558ED5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올바른 분리수거 문화 정착과 환경 보호 실천을 위한 </a:t>
            </a:r>
            <a:br/>
            <a:r>
              <a:t>AI 기반 쓰레기 분류 가이드 애플리케이션</a:t>
            </a:r>
          </a:p>
        </p:txBody>
      </p:sp>
      <p:sp>
        <p:nvSpPr>
          <p:cNvPr id="143" name="현대 사회에서 분리수거는 필수이지만, 많은 사람들이 정확한 분류 방법을 몰라 혼란을 겪고 있다.…"/>
          <p:cNvSpPr txBox="1"/>
          <p:nvPr/>
        </p:nvSpPr>
        <p:spPr>
          <a:xfrm>
            <a:off x="574040" y="1980751"/>
            <a:ext cx="8080376" cy="234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150393" indent="-150393" defTabSz="457200">
              <a:lnSpc>
                <a:spcPct val="150000"/>
              </a:lnSpc>
              <a:buSzPct val="100000"/>
              <a:buChar char="•"/>
              <a:defRPr sz="2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현대 사회에서 분리수거는 필수이지만, 많은 사람들이 정확한 분류 방법을 몰라 혼란을 겪고 있다. </a:t>
            </a:r>
          </a:p>
          <a:p>
            <a:pPr marL="150393" indent="-150393" defTabSz="457200">
              <a:lnSpc>
                <a:spcPct val="150000"/>
              </a:lnSpc>
              <a:buSzPct val="100000"/>
              <a:buChar char="•"/>
              <a:defRPr sz="2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본 앱은 AI 객체 인식 기술을 활용하여 누구나 쉽게 올바른 분리수거 방법을 알 수 있도록 한다.</a:t>
            </a:r>
          </a:p>
          <a:p>
            <a:pPr marL="150393" indent="-150393" defTabSz="457200">
              <a:lnSpc>
                <a:spcPct val="150000"/>
              </a:lnSpc>
              <a:buSzPct val="100000"/>
              <a:buChar char="•"/>
              <a:defRPr sz="2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 게임화(gamification) 요소를 통해 지속적인 환경 보호 실천을 유도한다.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object 2"/>
          <p:cNvSpPr txBox="1"/>
          <p:nvPr/>
        </p:nvSpPr>
        <p:spPr>
          <a:xfrm>
            <a:off x="1208504" y="6499574"/>
            <a:ext cx="1705611" cy="19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14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Image </a:t>
            </a:r>
            <a:r>
              <a:rPr spc="-5"/>
              <a:t>Processing</a:t>
            </a:r>
            <a:r>
              <a:rPr spc="-70"/>
              <a:t> </a:t>
            </a:r>
            <a:r>
              <a:t>Lab</a:t>
            </a:r>
          </a:p>
        </p:txBody>
      </p:sp>
      <p:sp>
        <p:nvSpPr>
          <p:cNvPr id="146" name="object 3"/>
          <p:cNvSpPr txBox="1"/>
          <p:nvPr>
            <p:ph type="title"/>
          </p:nvPr>
        </p:nvSpPr>
        <p:spPr>
          <a:xfrm>
            <a:off x="574040" y="609888"/>
            <a:ext cx="1090931" cy="330836"/>
          </a:xfrm>
          <a:prstGeom prst="rect">
            <a:avLst/>
          </a:prstGeom>
        </p:spPr>
        <p:txBody>
          <a:bodyPr/>
          <a:lstStyle>
            <a:lvl1pPr indent="12700">
              <a:spcBef>
                <a:spcPts val="100"/>
              </a:spcBef>
            </a:lvl1pPr>
          </a:lstStyle>
          <a:p>
            <a:pPr/>
            <a:r>
              <a:t>필요성</a:t>
            </a:r>
          </a:p>
        </p:txBody>
      </p:sp>
      <p:sp>
        <p:nvSpPr>
          <p:cNvPr id="147" name="object 4"/>
          <p:cNvSpPr txBox="1"/>
          <p:nvPr/>
        </p:nvSpPr>
        <p:spPr>
          <a:xfrm>
            <a:off x="498937" y="1154554"/>
            <a:ext cx="8080376" cy="4851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99083" indent="-287020">
              <a:spcBef>
                <a:spcPts val="100"/>
              </a:spcBef>
              <a:buSzPct val="100000"/>
              <a:buFont typeface="Helvetica"/>
              <a:buChar char="❖"/>
              <a:tabLst>
                <a:tab pos="292100" algn="l"/>
              </a:tabLst>
              <a:defRPr spc="-4" sz="2000">
                <a:solidFill>
                  <a:srgbClr val="558ED5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사회적 필요성</a:t>
            </a:r>
          </a:p>
          <a:p>
            <a:pPr lvl="1" marL="531394" indent="-150394" defTabSz="457200">
              <a:lnSpc>
                <a:spcPct val="150000"/>
              </a:lnSpc>
              <a:buSzPct val="100000"/>
              <a:buChar char="•"/>
              <a:defRPr b="1" sz="15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분리수거 오류율 증가</a:t>
            </a:r>
            <a:r>
              <a:rPr b="0"/>
              <a:t>: 잘못된 분리수거로 인한 재활용률 저하 (환경부 통계 기준 약 30% 오분류)</a:t>
            </a:r>
          </a:p>
          <a:p>
            <a:pPr lvl="1" marL="531394" indent="-150394" defTabSz="457200">
              <a:lnSpc>
                <a:spcPct val="150000"/>
              </a:lnSpc>
              <a:buSzPct val="100000"/>
              <a:buChar char="•"/>
              <a:defRPr b="1" sz="15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복잡한 분류 기준</a:t>
            </a:r>
            <a:r>
              <a:rPr b="0"/>
              <a:t>: 지자체별로 다른 배출 기준으로 인한 혼란</a:t>
            </a:r>
          </a:p>
          <a:p>
            <a:pPr lvl="1" marL="531394" indent="-150394" defTabSz="457200">
              <a:lnSpc>
                <a:spcPct val="150000"/>
              </a:lnSpc>
              <a:buSzPct val="100000"/>
              <a:buChar char="•"/>
              <a:defRPr sz="15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환</a:t>
            </a:r>
            <a:r>
              <a:rPr b="1"/>
              <a:t>경 교육 부족</a:t>
            </a:r>
            <a:r>
              <a:t>: 특히 1인 가구, 외국인 거주자들의 분리수거 어려움</a:t>
            </a:r>
          </a:p>
          <a:p>
            <a:pPr marL="184275" indent="-172211" defTabSz="457200">
              <a:buSzPct val="100000"/>
              <a:buFont typeface="Times Roman"/>
              <a:buChar char="❖"/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marL="299083" indent="-287020">
              <a:spcBef>
                <a:spcPts val="100"/>
              </a:spcBef>
              <a:buSzPct val="100000"/>
              <a:buFont typeface="Helvetica"/>
              <a:buChar char="❖"/>
              <a:tabLst>
                <a:tab pos="292100" algn="l"/>
              </a:tabLst>
              <a:defRPr spc="-4" sz="2000">
                <a:solidFill>
                  <a:srgbClr val="558ED5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기술적 필요성</a:t>
            </a:r>
          </a:p>
          <a:p>
            <a:pPr lvl="1" marL="531394" indent="-150394" defTabSz="457200">
              <a:lnSpc>
                <a:spcPct val="150000"/>
              </a:lnSpc>
              <a:buSzPct val="100000"/>
              <a:buChar char="•"/>
              <a:defRPr b="1" sz="15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실시간 AI 인식</a:t>
            </a:r>
            <a:r>
              <a:rPr b="0"/>
              <a:t>: 복잡한 설명서 대신 사진 한 장으로 즉시 확인</a:t>
            </a:r>
          </a:p>
          <a:p>
            <a:pPr lvl="1" marL="531394" indent="-150394" defTabSz="457200">
              <a:lnSpc>
                <a:spcPct val="150000"/>
              </a:lnSpc>
              <a:buSzPct val="100000"/>
              <a:buChar char="•"/>
              <a:defRPr b="1" sz="15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데이터 기반 환경 기여</a:t>
            </a:r>
            <a:r>
              <a:rPr b="0"/>
              <a:t>: 개인/지역별 재활용 데이터 축적 및 분석</a:t>
            </a:r>
          </a:p>
          <a:p>
            <a:pPr lvl="1" marL="531394" indent="-150394" defTabSz="457200">
              <a:lnSpc>
                <a:spcPct val="150000"/>
              </a:lnSpc>
              <a:buSzPct val="100000"/>
              <a:buChar char="•"/>
              <a:defRPr b="1" sz="15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접근성 향상</a:t>
            </a:r>
            <a:r>
              <a:rPr b="0"/>
              <a:t>: 언제 어디서나 스마트폰으로 간편하게 이용</a:t>
            </a:r>
          </a:p>
          <a:p>
            <a:pPr marL="184275" indent="-172211" defTabSz="457200">
              <a:buSzPct val="100000"/>
              <a:buFont typeface="Times Roman"/>
              <a:buChar char="❖"/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marL="299083" indent="-287020">
              <a:spcBef>
                <a:spcPts val="100"/>
              </a:spcBef>
              <a:buSzPct val="100000"/>
              <a:buFont typeface="Helvetica"/>
              <a:buChar char="❖"/>
              <a:tabLst>
                <a:tab pos="292100" algn="l"/>
              </a:tabLst>
              <a:defRPr spc="-4" sz="2000">
                <a:solidFill>
                  <a:srgbClr val="558ED5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사용자 필요성</a:t>
            </a:r>
          </a:p>
          <a:p>
            <a:pPr lvl="1" marL="531394" indent="-150394" defTabSz="457200">
              <a:lnSpc>
                <a:spcPct val="150000"/>
              </a:lnSpc>
              <a:buSzPct val="100000"/>
              <a:buChar char="•"/>
              <a:defRPr sz="15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쓰레기를 버릴 때마다 분류 방법을 검색하는 번거로움 해소</a:t>
            </a:r>
          </a:p>
          <a:p>
            <a:pPr lvl="1" marL="531394" indent="-150394" defTabSz="457200">
              <a:lnSpc>
                <a:spcPct val="150000"/>
              </a:lnSpc>
              <a:buSzPct val="100000"/>
              <a:buChar char="•"/>
              <a:defRPr sz="15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올바른 분리수거를 실천하고 있다는 확신 제공</a:t>
            </a:r>
          </a:p>
          <a:p>
            <a:pPr lvl="1" marL="531394" indent="-150394" defTabSz="457200">
              <a:lnSpc>
                <a:spcPct val="150000"/>
              </a:lnSpc>
              <a:buSzPct val="100000"/>
              <a:buChar char="•"/>
              <a:defRPr sz="15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환경 보호 실천에 대한 보상 및 동기 부여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object 2"/>
          <p:cNvSpPr txBox="1"/>
          <p:nvPr/>
        </p:nvSpPr>
        <p:spPr>
          <a:xfrm>
            <a:off x="1208504" y="6499574"/>
            <a:ext cx="1705611" cy="19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14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Image </a:t>
            </a:r>
            <a:r>
              <a:rPr spc="-5"/>
              <a:t>Processing</a:t>
            </a:r>
            <a:r>
              <a:rPr spc="-70"/>
              <a:t> </a:t>
            </a:r>
            <a:r>
              <a:t>Lab</a:t>
            </a:r>
          </a:p>
        </p:txBody>
      </p:sp>
      <p:sp>
        <p:nvSpPr>
          <p:cNvPr id="150" name="object 3"/>
          <p:cNvSpPr txBox="1"/>
          <p:nvPr>
            <p:ph type="title"/>
          </p:nvPr>
        </p:nvSpPr>
        <p:spPr>
          <a:xfrm>
            <a:off x="574040" y="609888"/>
            <a:ext cx="6817360" cy="321243"/>
          </a:xfrm>
          <a:prstGeom prst="rect">
            <a:avLst/>
          </a:prstGeom>
        </p:spPr>
        <p:txBody>
          <a:bodyPr/>
          <a:lstStyle/>
          <a:p>
            <a:pPr indent="12319" defTabSz="886968">
              <a:defRPr sz="1940"/>
            </a:pPr>
            <a:r>
              <a:t>기능 </a:t>
            </a:r>
            <a:r>
              <a:t>-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조건대비표</a:t>
            </a:r>
          </a:p>
        </p:txBody>
      </p:sp>
      <p:graphicFrame>
        <p:nvGraphicFramePr>
          <p:cNvPr id="151" name="표 4"/>
          <p:cNvGraphicFramePr/>
          <p:nvPr/>
        </p:nvGraphicFramePr>
        <p:xfrm>
          <a:off x="457200" y="1092200"/>
          <a:ext cx="8991600" cy="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990600"/>
                <a:gridCol w="3962400"/>
                <a:gridCol w="457200"/>
                <a:gridCol w="457200"/>
                <a:gridCol w="3124200"/>
              </a:tblGrid>
              <a:tr h="50800">
                <a:tc>
                  <a:txBody>
                    <a:bodyPr/>
                    <a:lstStyle/>
                    <a:p>
                      <a:pPr indent="0" algn="ctr">
                        <a:spcBef>
                          <a:spcPts val="0"/>
                        </a:spcBef>
                        <a:defRPr sz="1000">
                          <a:sym typeface="Calibri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시스템 구분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0"/>
                        </a:spcBef>
                        <a:defRPr sz="1000">
                          <a:sym typeface="Calibri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세부기능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0"/>
                        </a:spcBef>
                        <a:defRPr sz="1000">
                          <a:sym typeface="Calibri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구현 여부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0"/>
                        </a:spcBef>
                        <a:defRPr sz="1000">
                          <a:sym typeface="Calibri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대체 여부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0"/>
                        </a:spcBef>
                        <a:defRPr sz="1000">
                          <a:sym typeface="Calibri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소스 파일명 </a:t>
                      </a:r>
                    </a:p>
                    <a:p>
                      <a:pPr indent="0" algn="ctr">
                        <a:spcBef>
                          <a:spcPts val="0"/>
                        </a:spcBef>
                        <a:defRPr sz="1000">
                          <a:sym typeface="Calibri"/>
                        </a:defRPr>
                      </a:pPr>
                      <a:r>
                        <a:t>(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함수 또는 </a:t>
                      </a:r>
                      <a:r>
                        <a:t>class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명</a:t>
                      </a:r>
                      <a:r>
                        <a:t>)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50800">
                <a:tc rowSpan="5"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000">
                          <a:sym typeface="Calibri"/>
                        </a:defRPr>
                      </a:pPr>
                      <a:r>
                        <a:t>1. Edge System(Python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기반</a:t>
                      </a:r>
                      <a:r>
                        <a:t>,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공통</a:t>
                      </a:r>
                      <a:r>
                        <a:t>)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000">
                          <a:sym typeface="Calibri"/>
                        </a:defRPr>
                      </a:pPr>
                      <a:r>
                        <a:t>1-1. YoloV5 pretrained model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사용</a:t>
                      </a:r>
                      <a:r>
                        <a:rPr b="1"/>
                        <a:t>(</a:t>
                      </a:r>
                      <a:r>
                        <a:rPr b="1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대체 가능</a:t>
                      </a:r>
                      <a:r>
                        <a:rPr b="1"/>
                        <a:t>)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800"/>
                      </a:pPr>
                      <a:r>
                        <a:rPr>
                          <a:sym typeface="Calibri"/>
                        </a:rPr>
                        <a:t>o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800"/>
                      </a:pPr>
                      <a:r>
                        <a:rPr>
                          <a:sym typeface="Calibri"/>
                        </a:rPr>
                        <a:t>X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 defTabSz="457200">
                        <a:spcBef>
                          <a:spcPts val="0"/>
                        </a:spcBef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detect.py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50800">
                <a:tc vMerge="1">
                  <a:tcPr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000">
                          <a:sym typeface="Calibri"/>
                        </a:defRPr>
                      </a:pPr>
                      <a:r>
                        <a:t>1-2. Ms coco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훈련데이터 기준 검출 객체 </a:t>
                      </a:r>
                      <a:r>
                        <a:t>(Classes) : 80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가지 객체 검출 기능</a:t>
                      </a:r>
                      <a:r>
                        <a:rPr b="1"/>
                        <a:t>(</a:t>
                      </a:r>
                      <a:r>
                        <a:rPr b="1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대체 가능 함</a:t>
                      </a:r>
                      <a:r>
                        <a:rPr b="1"/>
                        <a:t>)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800"/>
                      </a:pPr>
                      <a:r>
                        <a:rPr>
                          <a:sym typeface="Calibri"/>
                        </a:rPr>
                        <a:t>o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800"/>
                      </a:pPr>
                      <a:r>
                        <a:rPr>
                          <a:sym typeface="Calibri"/>
                        </a:rPr>
                        <a:t>X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 defTabSz="457200">
                        <a:spcBef>
                          <a:spcPts val="0"/>
                        </a:spcBef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detect.py, coco.yaml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50800">
                <a:tc vMerge="1">
                  <a:tcPr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000">
                          <a:sym typeface="Calibri"/>
                        </a:defRPr>
                      </a:pPr>
                      <a:r>
                        <a:t>1-3.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한 종류의 객체를 동일한 객체로 가능한 </a:t>
                      </a:r>
                      <a:r>
                        <a:t>Change Detection</a:t>
                      </a:r>
                      <a:r>
                        <a:rPr b="1"/>
                        <a:t>(</a:t>
                      </a:r>
                      <a:r>
                        <a:rPr b="1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대체 가능 함</a:t>
                      </a:r>
                      <a:r>
                        <a:rPr b="1"/>
                        <a:t>)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800"/>
                      </a:pPr>
                      <a:r>
                        <a:rPr>
                          <a:sym typeface="Calibri"/>
                        </a:rPr>
                        <a:t>o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800"/>
                      </a:pPr>
                      <a:r>
                        <a:rPr>
                          <a:sym typeface="Calibri"/>
                        </a:rPr>
                        <a:t>X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 defTabSz="457200">
                        <a:spcBef>
                          <a:spcPts val="0"/>
                        </a:spcBef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recycling_detection.py (RecyclingDetection.add)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50800">
                <a:tc vMerge="1">
                  <a:tcPr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000">
                          <a:sym typeface="Calibri"/>
                        </a:defRPr>
                      </a:pPr>
                      <a:r>
                        <a:t>1-4.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게시를 위한 </a:t>
                      </a:r>
                      <a:r>
                        <a:t>HTTP Restfull API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사용</a:t>
                      </a:r>
                      <a:r>
                        <a:t>(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공통</a:t>
                      </a:r>
                      <a:r>
                        <a:t>)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800"/>
                      </a:pPr>
                      <a:r>
                        <a:rPr>
                          <a:sym typeface="Calibri"/>
                        </a:rPr>
                        <a:t>o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800"/>
                      </a:pPr>
                      <a:r>
                        <a:rPr>
                          <a:sym typeface="Calibri"/>
                        </a:rPr>
                        <a:t>X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 defTabSz="457200">
                        <a:spcBef>
                          <a:spcPts val="0"/>
                        </a:spcBef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recycling_detection.py (RecyclingDetection.send)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50800">
                <a:tc vMerge="1">
                  <a:tcPr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000">
                          <a:sym typeface="Calibri"/>
                        </a:defRPr>
                      </a:pPr>
                      <a:r>
                        <a:t>1-5.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기타 추가기능 </a:t>
                      </a:r>
                      <a:r>
                        <a:t>(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더 있을 경우 아래 표 추가</a:t>
                      </a:r>
                      <a:r>
                        <a:t>)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800"/>
                      </a:pPr>
                      <a:r>
                        <a:rPr>
                          <a:sym typeface="Calibri"/>
                        </a:rPr>
                        <a:t>o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800"/>
                      </a:pPr>
                      <a:r>
                        <a:rPr>
                          <a:sym typeface="Calibri"/>
                        </a:rPr>
                        <a:t>-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 defTabSz="457200">
                        <a:spcBef>
                          <a:spcPts val="0"/>
                        </a:spcBef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recycling_detection.py (RECYCLING_MAP)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50800">
                <a:tc rowSpan="5"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000">
                          <a:sym typeface="Calibri"/>
                        </a:defRPr>
                      </a:pPr>
                      <a:r>
                        <a:t>2. Service System(Python, Django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기반</a:t>
                      </a:r>
                      <a:r>
                        <a:t>, Pythonanywhere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클라우드상 서비스 구동</a:t>
                      </a:r>
                      <a:r>
                        <a:t>,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일부 확장 기능 가능</a:t>
                      </a:r>
                      <a:r>
                        <a:t>)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000">
                          <a:sym typeface="Calibri"/>
                        </a:defRPr>
                      </a:pPr>
                      <a:r>
                        <a:t>2-1.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사용자 보안 기능</a:t>
                      </a:r>
                      <a:r>
                        <a:t>(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보안키를 이용한 로그인</a:t>
                      </a:r>
                      <a:r>
                        <a:t>,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공통</a:t>
                      </a:r>
                      <a:r>
                        <a:t>)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800"/>
                      </a:pPr>
                      <a:r>
                        <a:rPr>
                          <a:sym typeface="Calibri"/>
                        </a:rPr>
                        <a:t>o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800"/>
                      </a:pPr>
                      <a:r>
                        <a:rPr>
                          <a:sym typeface="Calibri"/>
                        </a:rPr>
                        <a:t>X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 defTabSz="457200">
                        <a:spcBef>
                          <a:spcPts val="0"/>
                        </a:spcBef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settings.py, urls.py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50800">
                <a:tc vMerge="1">
                  <a:tcPr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000">
                          <a:sym typeface="Calibri"/>
                        </a:defRPr>
                      </a:pPr>
                      <a:r>
                        <a:t>2-2. Image Blog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및 관리 기능</a:t>
                      </a:r>
                      <a:r>
                        <a:t>(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공통</a:t>
                      </a:r>
                      <a:r>
                        <a:t>,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일부 확장 기능 가능</a:t>
                      </a:r>
                      <a:r>
                        <a:t>)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800"/>
                      </a:pPr>
                      <a:r>
                        <a:rPr>
                          <a:sym typeface="Calibri"/>
                        </a:rPr>
                        <a:t>o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800"/>
                      </a:pPr>
                      <a:r>
                        <a:rPr>
                          <a:sym typeface="Calibri"/>
                        </a:rPr>
                        <a:t>X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 defTabSz="457200">
                        <a:spcBef>
                          <a:spcPts val="0"/>
                        </a:spcBef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blog/models.py (Post)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50800">
                <a:tc vMerge="1">
                  <a:tcPr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000">
                          <a:sym typeface="Calibri"/>
                        </a:defRPr>
                      </a:pPr>
                      <a:r>
                        <a:t>2-3.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게시를 위한 </a:t>
                      </a:r>
                      <a:r>
                        <a:t>HTTP Restfull API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제공</a:t>
                      </a:r>
                      <a:r>
                        <a:t>(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공통</a:t>
                      </a:r>
                      <a:r>
                        <a:t>)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800"/>
                      </a:pPr>
                      <a:r>
                        <a:rPr>
                          <a:sym typeface="Calibri"/>
                        </a:rPr>
                        <a:t>o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800"/>
                      </a:pPr>
                      <a:r>
                        <a:rPr>
                          <a:sym typeface="Calibri"/>
                        </a:rPr>
                        <a:t>X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 defTabSz="457200">
                        <a:spcBef>
                          <a:spcPts val="0"/>
                        </a:spcBef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blog/views.py (PostViewSet)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50800">
                <a:tc vMerge="1">
                  <a:tcPr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000">
                          <a:sym typeface="Calibri"/>
                        </a:defRPr>
                      </a:pPr>
                      <a:r>
                        <a:t>2-4. Image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목록</a:t>
                      </a:r>
                      <a:r>
                        <a:t>,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획득을 위한 </a:t>
                      </a:r>
                      <a:r>
                        <a:t>HTTP Restfull API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제공</a:t>
                      </a:r>
                      <a:r>
                        <a:t>(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신규 추가 필요</a:t>
                      </a:r>
                      <a:r>
                        <a:t>)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800"/>
                      </a:pPr>
                      <a:r>
                        <a:rPr>
                          <a:sym typeface="Calibri"/>
                        </a:rPr>
                        <a:t>o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800"/>
                      </a:pPr>
                      <a:r>
                        <a:rPr>
                          <a:sym typeface="Calibri"/>
                        </a:rPr>
                        <a:t>X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 defTabSz="457200">
                        <a:spcBef>
                          <a:spcPts val="0"/>
                        </a:spcBef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blog/views.py (PostListAPIView)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50800">
                <a:tc vMerge="1">
                  <a:tcPr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000">
                          <a:sym typeface="Calibri"/>
                        </a:defRPr>
                      </a:pPr>
                      <a:r>
                        <a:t>2-5.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기타 추가 기능 </a:t>
                      </a:r>
                      <a:r>
                        <a:t>(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더 있을 경우 아래 표 추가</a:t>
                      </a:r>
                      <a:r>
                        <a:t>)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800"/>
                      </a:pPr>
                      <a:r>
                        <a:rPr>
                          <a:sym typeface="Calibri"/>
                        </a:rPr>
                        <a:t>o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800"/>
                      </a:pPr>
                      <a:r>
                        <a:rPr>
                          <a:sym typeface="Calibri"/>
                        </a:rPr>
                        <a:t>-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 defTabSz="457200">
                        <a:spcBef>
                          <a:spcPts val="0"/>
                        </a:spcBef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blog/views.py (RecyclingGuideViewSet)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50800">
                <a:tc rowSpan="4"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000">
                          <a:sym typeface="Calibri"/>
                        </a:defRPr>
                      </a:pPr>
                      <a:r>
                        <a:t>3. Client System(Android, Native App,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개별 제안</a:t>
                      </a:r>
                      <a:r>
                        <a:t>)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000">
                          <a:sym typeface="Calibri"/>
                        </a:defRPr>
                      </a:pPr>
                      <a:r>
                        <a:t>3.1. Image list view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기능</a:t>
                      </a:r>
                      <a:r>
                        <a:t>(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공통 기능</a:t>
                      </a:r>
                      <a:r>
                        <a:t>,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개별 제안</a:t>
                      </a:r>
                      <a:r>
                        <a:t>)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800"/>
                      </a:pPr>
                      <a:r>
                        <a:rPr>
                          <a:sym typeface="Calibri"/>
                        </a:rPr>
                        <a:t>o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800"/>
                      </a:pPr>
                      <a:r>
                        <a:rPr>
                          <a:sym typeface="Calibri"/>
                        </a:rPr>
                        <a:t>X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 defTabSz="457200">
                        <a:spcBef>
                          <a:spcPts val="0"/>
                        </a:spcBef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MainActivity.java, PostAdapter.java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50800">
                <a:tc vMerge="1">
                  <a:tcPr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000">
                          <a:sym typeface="Calibri"/>
                        </a:defRPr>
                      </a:pPr>
                      <a:r>
                        <a:t>3.2. Image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목록</a:t>
                      </a:r>
                      <a:r>
                        <a:t>,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획득을 위한 </a:t>
                      </a:r>
                      <a:r>
                        <a:t>HTTP Restfull API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사용</a:t>
                      </a:r>
                      <a:r>
                        <a:t>(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신규 추가 필요</a:t>
                      </a:r>
                      <a:r>
                        <a:t>)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800"/>
                      </a:pPr>
                      <a:r>
                        <a:rPr>
                          <a:sym typeface="Calibri"/>
                        </a:rPr>
                        <a:t>o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800"/>
                      </a:pPr>
                      <a:r>
                        <a:rPr>
                          <a:sym typeface="Calibri"/>
                        </a:rPr>
                        <a:t>X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 defTabSz="457200">
                        <a:spcBef>
                          <a:spcPts val="0"/>
                        </a:spcBef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ApiService.java, ApiClient.java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50800">
                <a:tc vMerge="1">
                  <a:tcPr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000">
                          <a:sym typeface="Calibri"/>
                        </a:defRPr>
                      </a:pPr>
                      <a:r>
                        <a:t>3.3.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공통기능 및 추가기능을 활용한 사용자 시나리오 및 </a:t>
                      </a:r>
                      <a:r>
                        <a:t>UI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제공 </a:t>
                      </a:r>
                      <a:r>
                        <a:t>(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신규 추가 필요</a:t>
                      </a:r>
                      <a:r>
                        <a:t>)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800"/>
                      </a:pPr>
                      <a:r>
                        <a:rPr>
                          <a:sym typeface="Calibri"/>
                        </a:rPr>
                        <a:t>o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800"/>
                      </a:pPr>
                      <a:r>
                        <a:rPr>
                          <a:sym typeface="Calibri"/>
                        </a:rPr>
                        <a:t>X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 defTabSz="457200">
                        <a:spcBef>
                          <a:spcPts val="0"/>
                        </a:spcBef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activity_main.xml, activity_post_detail.xml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50800">
                <a:tc vMerge="1">
                  <a:tcPr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000">
                          <a:sym typeface="Calibri"/>
                        </a:defRPr>
                      </a:pPr>
                      <a:r>
                        <a:t>3-4.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추가 기능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800"/>
                      </a:pPr>
                      <a:r>
                        <a:rPr>
                          <a:sym typeface="Calibri"/>
                        </a:rPr>
                        <a:t>O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800"/>
                      </a:pPr>
                      <a:r>
                        <a:rPr>
                          <a:sym typeface="Calibri"/>
                        </a:rPr>
                        <a:t>-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 defTabSz="457200">
                        <a:spcBef>
                          <a:spcPts val="0"/>
                        </a:spcBef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PostDetailActivity.java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제목 1"/>
          <p:cNvSpPr txBox="1"/>
          <p:nvPr>
            <p:ph type="title"/>
          </p:nvPr>
        </p:nvSpPr>
        <p:spPr>
          <a:xfrm>
            <a:off x="574040" y="609888"/>
            <a:ext cx="8757919" cy="307778"/>
          </a:xfrm>
          <a:prstGeom prst="rect">
            <a:avLst/>
          </a:prstGeom>
        </p:spPr>
        <p:txBody>
          <a:bodyPr/>
          <a:lstStyle/>
          <a:p>
            <a:pPr defTabSz="859536">
              <a:defRPr sz="1879">
                <a:solidFill>
                  <a:srgbClr val="1F497D"/>
                </a:solidFill>
              </a:defRPr>
            </a:pPr>
            <a:r>
              <a:t>기능 </a:t>
            </a:r>
            <a:r>
              <a:t>-</a:t>
            </a:r>
            <a:r>
              <a:t> </a:t>
            </a:r>
            <a:r>
              <a:t>1. Edge System(Python </a:t>
            </a:r>
            <a:r>
              <a:t>기반</a:t>
            </a:r>
            <a:r>
              <a:t>, </a:t>
            </a:r>
            <a:r>
              <a:t>공통</a:t>
            </a:r>
            <a:r>
              <a:t>)</a:t>
            </a:r>
          </a:p>
        </p:txBody>
      </p:sp>
      <p:sp>
        <p:nvSpPr>
          <p:cNvPr id="154" name="내용 개체 틀 2"/>
          <p:cNvSpPr txBox="1"/>
          <p:nvPr>
            <p:ph type="body" sz="quarter" idx="1"/>
          </p:nvPr>
        </p:nvSpPr>
        <p:spPr>
          <a:xfrm>
            <a:off x="495300" y="1143000"/>
            <a:ext cx="4309110" cy="1400384"/>
          </a:xfrm>
          <a:prstGeom prst="rect">
            <a:avLst/>
          </a:prstGeom>
        </p:spPr>
        <p:txBody>
          <a:bodyPr/>
          <a:lstStyle/>
          <a:p>
            <a:pPr indent="12064">
              <a:spcBef>
                <a:spcPts val="100"/>
              </a:spcBef>
              <a:tabLst>
                <a:tab pos="292100" algn="l"/>
              </a:tabLst>
              <a:defRPr spc="-100" sz="1400">
                <a:solidFill>
                  <a:srgbClr val="558ED5"/>
                </a:solidFill>
              </a:defRPr>
            </a:pPr>
            <a:r>
              <a:t>1-1. YoloV5 pretrained model </a:t>
            </a:r>
            <a:r>
              <a:t>사용</a:t>
            </a:r>
            <a:r>
              <a:rPr b="1"/>
              <a:t> (</a:t>
            </a:r>
            <a:r>
              <a:rPr b="1"/>
              <a:t>대체 가능 함</a:t>
            </a:r>
            <a:r>
              <a:rPr b="1"/>
              <a:t>)</a:t>
            </a:r>
            <a:endParaRPr b="1"/>
          </a:p>
          <a:p>
            <a:pPr indent="12064">
              <a:spcBef>
                <a:spcPts val="100"/>
              </a:spcBef>
              <a:tabLst>
                <a:tab pos="292100" algn="l"/>
              </a:tabLst>
              <a:defRPr spc="-100" sz="1400">
                <a:solidFill>
                  <a:srgbClr val="000000"/>
                </a:solidFill>
              </a:defRPr>
            </a:pPr>
            <a:r>
              <a:rPr b="1"/>
              <a:t>- YOLOv5s 사전학습 모델을 사용하여 실시간 객체 검출</a:t>
            </a:r>
            <a:endParaRPr b="1"/>
          </a:p>
          <a:p>
            <a:pPr indent="12064">
              <a:spcBef>
                <a:spcPts val="100"/>
              </a:spcBef>
              <a:tabLst>
                <a:tab pos="292100" algn="l"/>
              </a:tabLst>
              <a:defRPr spc="-100" sz="1400">
                <a:solidFill>
                  <a:srgbClr val="000000"/>
                </a:solidFill>
              </a:defRPr>
            </a:pPr>
            <a:r>
              <a:rPr b="1"/>
              <a:t> - GPU/CPU 환경 모두 지원, 빠른 추론 속도 제공</a:t>
            </a:r>
            <a:endParaRPr spc="-128" sz="1800"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55" name="내용 개체 틀 3"/>
          <p:cNvSpPr txBox="1"/>
          <p:nvPr/>
        </p:nvSpPr>
        <p:spPr>
          <a:xfrm>
            <a:off x="5101590" y="1143000"/>
            <a:ext cx="4309110" cy="1813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indent="12064">
              <a:spcBef>
                <a:spcPts val="100"/>
              </a:spcBef>
              <a:tabLst>
                <a:tab pos="292100" algn="l"/>
              </a:tabLst>
              <a:defRPr spc="-100" sz="1400">
                <a:solidFill>
                  <a:srgbClr val="558ED5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1-2. Ms coco </a:t>
            </a:r>
            <a:r>
              <a:t>훈련데이터 기준 검출 객체 </a:t>
            </a:r>
            <a:r>
              <a:t>(Classes) : 80</a:t>
            </a:r>
            <a:r>
              <a:t>가지 객체 검출 기능</a:t>
            </a:r>
            <a:r>
              <a:rPr b="1"/>
              <a:t>(</a:t>
            </a:r>
            <a:r>
              <a:rPr b="1"/>
              <a:t>대체 가능 함</a:t>
            </a:r>
            <a:r>
              <a:rPr b="1"/>
              <a:t>)</a:t>
            </a:r>
            <a:endParaRPr b="1" spc="-5"/>
          </a:p>
          <a:p>
            <a:pPr marL="120315" indent="-120315" defTabSz="457200">
              <a:buSzPct val="100000"/>
              <a:buChar char="-"/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 spc="-4">
                <a:latin typeface="+mn-lt"/>
                <a:ea typeface="+mn-ea"/>
                <a:cs typeface="+mn-cs"/>
                <a:sym typeface="Helvetica"/>
              </a:rPr>
              <a:t>MS COCO 데이터셋 기준 80가지 클래스 검출 </a:t>
            </a:r>
            <a:endParaRPr b="1" spc="-4">
              <a:latin typeface="+mn-lt"/>
              <a:ea typeface="+mn-ea"/>
              <a:cs typeface="+mn-cs"/>
              <a:sym typeface="Helvetica"/>
            </a:endParaRPr>
          </a:p>
          <a:p>
            <a:pPr marL="120315" indent="-120315" defTabSz="457200">
              <a:buSzPct val="100000"/>
              <a:buChar char="-"/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 spc="-4">
                <a:latin typeface="+mn-lt"/>
                <a:ea typeface="+mn-ea"/>
                <a:cs typeface="+mn-cs"/>
                <a:sym typeface="Helvetica"/>
              </a:rPr>
              <a:t>분리수거와 관련된 bottle, cup, book 등 다양한 생활용품 인식</a:t>
            </a:r>
          </a:p>
        </p:txBody>
      </p:sp>
      <p:pic>
        <p:nvPicPr>
          <p:cNvPr id="156" name="스크린샷 2025-12-19 22.03.33.png" descr="스크린샷 2025-12-19 22.03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1766" y="1902746"/>
            <a:ext cx="3157306" cy="18133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스크린샷 2025-12-19 22.02.58.png" descr="스크린샷 2025-12-19 22.02.5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14878" y="2080127"/>
            <a:ext cx="3119686" cy="18133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제목 1"/>
          <p:cNvSpPr txBox="1"/>
          <p:nvPr>
            <p:ph type="title"/>
          </p:nvPr>
        </p:nvSpPr>
        <p:spPr>
          <a:xfrm>
            <a:off x="574040" y="609888"/>
            <a:ext cx="8757919" cy="307778"/>
          </a:xfrm>
          <a:prstGeom prst="rect">
            <a:avLst/>
          </a:prstGeom>
        </p:spPr>
        <p:txBody>
          <a:bodyPr/>
          <a:lstStyle/>
          <a:p>
            <a:pPr defTabSz="859536">
              <a:defRPr sz="1879">
                <a:solidFill>
                  <a:srgbClr val="1F497D"/>
                </a:solidFill>
              </a:defRPr>
            </a:pPr>
            <a:r>
              <a:t>기능 </a:t>
            </a:r>
            <a:r>
              <a:t>-</a:t>
            </a:r>
            <a:r>
              <a:t> </a:t>
            </a:r>
            <a:r>
              <a:t>1. Edge System(Python </a:t>
            </a:r>
            <a:r>
              <a:t>기반</a:t>
            </a:r>
            <a:r>
              <a:t>, </a:t>
            </a:r>
            <a:r>
              <a:t>공통</a:t>
            </a:r>
            <a:r>
              <a:t>)</a:t>
            </a:r>
          </a:p>
        </p:txBody>
      </p:sp>
      <p:sp>
        <p:nvSpPr>
          <p:cNvPr id="160" name="내용 개체 틀 2"/>
          <p:cNvSpPr txBox="1"/>
          <p:nvPr/>
        </p:nvSpPr>
        <p:spPr>
          <a:xfrm>
            <a:off x="354796" y="1184328"/>
            <a:ext cx="4309110" cy="1473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064">
              <a:spcBef>
                <a:spcPts val="100"/>
              </a:spcBef>
              <a:tabLst>
                <a:tab pos="292100" algn="l"/>
              </a:tabLst>
              <a:defRPr spc="-5" sz="1400">
                <a:solidFill>
                  <a:srgbClr val="558ED5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1-3. </a:t>
            </a:r>
            <a:r>
              <a:t>한 종류의 객체를 동일한 객체로 가능한 </a:t>
            </a:r>
            <a:r>
              <a:t>Change Detection</a:t>
            </a:r>
            <a:r>
              <a:rPr b="1"/>
              <a:t> (</a:t>
            </a:r>
            <a:r>
              <a:rPr b="1"/>
              <a:t>대체 가능 함</a:t>
            </a:r>
            <a:r>
              <a:rPr b="1"/>
              <a:t>)</a:t>
            </a:r>
            <a:endParaRPr b="1"/>
          </a:p>
          <a:p>
            <a:pPr marL="120315" indent="-120315" defTabSz="457200">
              <a:buSzPct val="100000"/>
              <a:buChar char="-"/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>
                <a:latin typeface="+mn-lt"/>
                <a:ea typeface="+mn-ea"/>
                <a:cs typeface="+mn-cs"/>
                <a:sym typeface="Helvetica"/>
              </a:rPr>
              <a:t>이전 프레임과 현재 프레임의 검출 결과 비교 </a:t>
            </a:r>
            <a:endParaRPr b="1">
              <a:latin typeface="+mn-lt"/>
              <a:ea typeface="+mn-ea"/>
              <a:cs typeface="+mn-cs"/>
              <a:sym typeface="Helvetica"/>
            </a:endParaRPr>
          </a:p>
          <a:p>
            <a:pPr marL="120315" indent="-120315" defTabSz="457200">
              <a:buSzPct val="100000"/>
              <a:buChar char="-"/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>
                <a:latin typeface="+mn-lt"/>
                <a:ea typeface="+mn-ea"/>
                <a:cs typeface="+mn-cs"/>
                <a:sym typeface="Helvetica"/>
              </a:rPr>
              <a:t>새로 출현한 객체(0→1 상태변화)만 서버로 전송 </a:t>
            </a:r>
            <a:endParaRPr b="1">
              <a:latin typeface="+mn-lt"/>
              <a:ea typeface="+mn-ea"/>
              <a:cs typeface="+mn-cs"/>
              <a:sym typeface="Helvetica"/>
            </a:endParaRPr>
          </a:p>
          <a:p>
            <a:pPr marL="120315" indent="-120315" defTabSz="457200">
              <a:buSzPct val="100000"/>
              <a:buChar char="-"/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>
                <a:latin typeface="+mn-lt"/>
                <a:ea typeface="+mn-ea"/>
                <a:cs typeface="+mn-cs"/>
                <a:sym typeface="Helvetica"/>
              </a:rPr>
              <a:t>중복 전송 방지 및 서버 부하 감소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marL="233679" indent="-287654">
              <a:spcBef>
                <a:spcPts val="1400"/>
              </a:spcBef>
              <a:buSzPct val="100000"/>
              <a:buChar char="-"/>
              <a:tabLst>
                <a:tab pos="685800" algn="l"/>
                <a:tab pos="685800" algn="l"/>
              </a:tabLst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61" name="내용 개체 틀 3"/>
          <p:cNvSpPr txBox="1"/>
          <p:nvPr/>
        </p:nvSpPr>
        <p:spPr>
          <a:xfrm>
            <a:off x="5051492" y="1108440"/>
            <a:ext cx="4309111" cy="1231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064">
              <a:spcBef>
                <a:spcPts val="100"/>
              </a:spcBef>
              <a:tabLst>
                <a:tab pos="292100" algn="l"/>
              </a:tabLst>
              <a:defRPr spc="-5" sz="1400">
                <a:solidFill>
                  <a:srgbClr val="558ED5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1-4. </a:t>
            </a:r>
            <a:r>
              <a:t>게시를 위한 </a:t>
            </a:r>
            <a:r>
              <a:t>HTTP Restfull API </a:t>
            </a:r>
            <a:r>
              <a:t>사용</a:t>
            </a:r>
            <a:r>
              <a:t>(</a:t>
            </a:r>
            <a:r>
              <a:t>공통</a:t>
            </a:r>
            <a:r>
              <a:t>)</a:t>
            </a:r>
            <a:endParaRPr b="1"/>
          </a:p>
          <a:p>
            <a:pPr marL="120315" indent="-120315" defTabSz="457200">
              <a:buSzPct val="100000"/>
              <a:buChar char="-"/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>
                <a:latin typeface="+mn-lt"/>
                <a:ea typeface="+mn-ea"/>
                <a:cs typeface="+mn-cs"/>
                <a:sym typeface="Helvetica"/>
              </a:rPr>
              <a:t>JWT 토큰 기반 인증으로 보안 API 호출 </a:t>
            </a:r>
            <a:endParaRPr b="1">
              <a:latin typeface="+mn-lt"/>
              <a:ea typeface="+mn-ea"/>
              <a:cs typeface="+mn-cs"/>
              <a:sym typeface="Helvetica"/>
            </a:endParaRPr>
          </a:p>
          <a:p>
            <a:pPr marL="120315" indent="-120315" defTabSz="457200">
              <a:buSzPct val="100000"/>
              <a:buChar char="-"/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>
                <a:latin typeface="+mn-lt"/>
                <a:ea typeface="+mn-ea"/>
                <a:cs typeface="+mn-cs"/>
                <a:sym typeface="Helvetica"/>
              </a:rPr>
              <a:t>requests 라이브러리로 POST 요청 전송 - 검출된 이미지와 분리수거 가이드 정보 전송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marL="233679" indent="-287654">
              <a:spcBef>
                <a:spcPts val="1400"/>
              </a:spcBef>
              <a:buSzPct val="100000"/>
              <a:buChar char="-"/>
              <a:tabLst>
                <a:tab pos="685800" algn="l"/>
                <a:tab pos="685800" algn="l"/>
              </a:tabLst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pic>
        <p:nvPicPr>
          <p:cNvPr id="162" name="스크린샷 2025-12-19 22.06.15.png" descr="스크린샷 2025-12-19 22.06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498" y="2428487"/>
            <a:ext cx="4493933" cy="3352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스크린샷 2025-12-19 22.09.51.png" descr="스크린샷 2025-12-19 22.09.5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51492" y="2098983"/>
            <a:ext cx="4309111" cy="26600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